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78" r:id="rId3"/>
    <p:sldId id="279" r:id="rId4"/>
    <p:sldId id="280" r:id="rId5"/>
    <p:sldId id="271" r:id="rId6"/>
    <p:sldId id="260" r:id="rId7"/>
    <p:sldId id="272" r:id="rId8"/>
    <p:sldId id="273" r:id="rId9"/>
    <p:sldId id="274" r:id="rId10"/>
    <p:sldId id="261" r:id="rId11"/>
    <p:sldId id="275" r:id="rId12"/>
    <p:sldId id="276" r:id="rId13"/>
    <p:sldId id="277" r:id="rId14"/>
    <p:sldId id="262" r:id="rId15"/>
    <p:sldId id="263" r:id="rId16"/>
    <p:sldId id="266" r:id="rId17"/>
    <p:sldId id="26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102C"/>
    <a:srgbClr val="AFAAB9"/>
    <a:srgbClr val="71758A"/>
    <a:srgbClr val="D4EBD8"/>
    <a:srgbClr val="3B5D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66" autoAdjust="0"/>
    <p:restoredTop sz="85470" autoAdjust="0"/>
  </p:normalViewPr>
  <p:slideViewPr>
    <p:cSldViewPr snapToGrid="0">
      <p:cViewPr varScale="1">
        <p:scale>
          <a:sx n="54" d="100"/>
          <a:sy n="54" d="100"/>
        </p:scale>
        <p:origin x="1096" y="44"/>
      </p:cViewPr>
      <p:guideLst/>
    </p:cSldViewPr>
  </p:slideViewPr>
  <p:notesTextViewPr>
    <p:cViewPr>
      <p:scale>
        <a:sx n="1" d="1"/>
        <a:sy n="1" d="1"/>
      </p:scale>
      <p:origin x="0" y="0"/>
    </p:cViewPr>
  </p:notesTextViewPr>
  <p:sorterViewPr>
    <p:cViewPr>
      <p:scale>
        <a:sx n="100" d="100"/>
        <a:sy n="100" d="100"/>
      </p:scale>
      <p:origin x="0" y="-290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B87942-6654-4DB3-BA49-ACCD82C756C3}" type="datetimeFigureOut">
              <a:rPr lang="en-US" smtClean="0"/>
              <a:t>8/26/2024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517EB5-F3B5-4CC2-9C3B-71E3F8C06B73}" type="slidenum">
              <a:rPr lang="en-US" smtClean="0"/>
              <a:t>‹#›</a:t>
            </a:fld>
            <a:endParaRPr lang="en-US"/>
          </a:p>
        </p:txBody>
      </p:sp>
    </p:spTree>
    <p:extLst>
      <p:ext uri="{BB962C8B-B14F-4D97-AF65-F5344CB8AC3E}">
        <p14:creationId xmlns:p14="http://schemas.microsoft.com/office/powerpoint/2010/main" val="2229623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517EB5-F3B5-4CC2-9C3B-71E3F8C06B73}" type="slidenum">
              <a:rPr lang="en-US" smtClean="0"/>
              <a:t>13</a:t>
            </a:fld>
            <a:endParaRPr lang="en-US"/>
          </a:p>
        </p:txBody>
      </p:sp>
    </p:spTree>
    <p:extLst>
      <p:ext uri="{BB962C8B-B14F-4D97-AF65-F5344CB8AC3E}">
        <p14:creationId xmlns:p14="http://schemas.microsoft.com/office/powerpoint/2010/main" val="18893932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descr="A picture containing computer&#10;&#10;Description automatically generated">
            <a:extLst>
              <a:ext uri="{FF2B5EF4-FFF2-40B4-BE49-F238E27FC236}">
                <a16:creationId xmlns:a16="http://schemas.microsoft.com/office/drawing/2014/main" id="{7C2544A3-15A8-6276-0EF4-834C72E5CD05}"/>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61118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CA9CB-EA19-2393-BF51-26E7F2352C6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1A29783-5D87-872F-CAFD-AB55F8755C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4D05066-0C5F-10FD-4732-990408379240}"/>
              </a:ext>
            </a:extLst>
          </p:cNvPr>
          <p:cNvSpPr>
            <a:spLocks noGrp="1"/>
          </p:cNvSpPr>
          <p:nvPr>
            <p:ph type="dt" sz="half" idx="10"/>
          </p:nvPr>
        </p:nvSpPr>
        <p:spPr/>
        <p:txBody>
          <a:bodyPr/>
          <a:lstStyle/>
          <a:p>
            <a:fld id="{8E202018-9FCD-4D25-B6CE-F2EE6554B948}" type="datetimeFigureOut">
              <a:rPr lang="en-GB" smtClean="0"/>
              <a:t>26/08/2024</a:t>
            </a:fld>
            <a:endParaRPr lang="en-GB"/>
          </a:p>
        </p:txBody>
      </p:sp>
      <p:sp>
        <p:nvSpPr>
          <p:cNvPr id="5" name="Footer Placeholder 4">
            <a:extLst>
              <a:ext uri="{FF2B5EF4-FFF2-40B4-BE49-F238E27FC236}">
                <a16:creationId xmlns:a16="http://schemas.microsoft.com/office/drawing/2014/main" id="{13A0B538-C4AD-1054-4F47-764801D07DF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A317CC-9EF1-8073-3DEB-C5C7EA495B7A}"/>
              </a:ext>
            </a:extLst>
          </p:cNvPr>
          <p:cNvSpPr>
            <a:spLocks noGrp="1"/>
          </p:cNvSpPr>
          <p:nvPr>
            <p:ph type="sldNum" sz="quarter" idx="12"/>
          </p:nvPr>
        </p:nvSpPr>
        <p:spPr/>
        <p:txBody>
          <a:bodyPr/>
          <a:lstStyle/>
          <a:p>
            <a:fld id="{A4E5F92F-5455-4825-B5D5-E4B9DF796AE3}" type="slidenum">
              <a:rPr lang="en-GB" smtClean="0"/>
              <a:t>‹#›</a:t>
            </a:fld>
            <a:endParaRPr lang="en-GB"/>
          </a:p>
        </p:txBody>
      </p:sp>
    </p:spTree>
    <p:extLst>
      <p:ext uri="{BB962C8B-B14F-4D97-AF65-F5344CB8AC3E}">
        <p14:creationId xmlns:p14="http://schemas.microsoft.com/office/powerpoint/2010/main" val="4119218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B55309-23B4-3FB1-A899-9932B6216DC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7EC846A-535B-C8A0-F5CA-2FAC0413AD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C176679-D4C2-F46B-DCF3-2251FEF147C5}"/>
              </a:ext>
            </a:extLst>
          </p:cNvPr>
          <p:cNvSpPr>
            <a:spLocks noGrp="1"/>
          </p:cNvSpPr>
          <p:nvPr>
            <p:ph type="dt" sz="half" idx="10"/>
          </p:nvPr>
        </p:nvSpPr>
        <p:spPr/>
        <p:txBody>
          <a:bodyPr/>
          <a:lstStyle/>
          <a:p>
            <a:fld id="{8E202018-9FCD-4D25-B6CE-F2EE6554B948}" type="datetimeFigureOut">
              <a:rPr lang="en-GB" smtClean="0"/>
              <a:t>26/08/2024</a:t>
            </a:fld>
            <a:endParaRPr lang="en-GB"/>
          </a:p>
        </p:txBody>
      </p:sp>
      <p:sp>
        <p:nvSpPr>
          <p:cNvPr id="5" name="Footer Placeholder 4">
            <a:extLst>
              <a:ext uri="{FF2B5EF4-FFF2-40B4-BE49-F238E27FC236}">
                <a16:creationId xmlns:a16="http://schemas.microsoft.com/office/drawing/2014/main" id="{BA18B2AE-FB27-C6BC-15F6-84B106995F8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9C25CC4-38E9-98A1-F885-2B6A6D457D73}"/>
              </a:ext>
            </a:extLst>
          </p:cNvPr>
          <p:cNvSpPr>
            <a:spLocks noGrp="1"/>
          </p:cNvSpPr>
          <p:nvPr>
            <p:ph type="sldNum" sz="quarter" idx="12"/>
          </p:nvPr>
        </p:nvSpPr>
        <p:spPr/>
        <p:txBody>
          <a:bodyPr/>
          <a:lstStyle/>
          <a:p>
            <a:fld id="{A4E5F92F-5455-4825-B5D5-E4B9DF796AE3}" type="slidenum">
              <a:rPr lang="en-GB" smtClean="0"/>
              <a:t>‹#›</a:t>
            </a:fld>
            <a:endParaRPr lang="en-GB"/>
          </a:p>
        </p:txBody>
      </p:sp>
    </p:spTree>
    <p:extLst>
      <p:ext uri="{BB962C8B-B14F-4D97-AF65-F5344CB8AC3E}">
        <p14:creationId xmlns:p14="http://schemas.microsoft.com/office/powerpoint/2010/main" val="2756934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7964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55E8AA0-71CA-8ABC-3158-C76E10F8B6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194" cy="6856984"/>
          </a:xfrm>
          <a:prstGeom prst="rect">
            <a:avLst/>
          </a:prstGeom>
        </p:spPr>
      </p:pic>
      <p:grpSp>
        <p:nvGrpSpPr>
          <p:cNvPr id="8" name="Group 7">
            <a:extLst>
              <a:ext uri="{FF2B5EF4-FFF2-40B4-BE49-F238E27FC236}">
                <a16:creationId xmlns:a16="http://schemas.microsoft.com/office/drawing/2014/main" id="{0E65F77D-830B-4587-6179-EAEFDB59DA9F}"/>
              </a:ext>
            </a:extLst>
          </p:cNvPr>
          <p:cNvGrpSpPr/>
          <p:nvPr userDrawn="1"/>
        </p:nvGrpSpPr>
        <p:grpSpPr>
          <a:xfrm>
            <a:off x="9865635" y="6420365"/>
            <a:ext cx="2243886" cy="375289"/>
            <a:chOff x="10212759" y="6518571"/>
            <a:chExt cx="1842973" cy="313399"/>
          </a:xfrm>
        </p:grpSpPr>
        <p:pic>
          <p:nvPicPr>
            <p:cNvPr id="9" name="Picture 8">
              <a:extLst>
                <a:ext uri="{FF2B5EF4-FFF2-40B4-BE49-F238E27FC236}">
                  <a16:creationId xmlns:a16="http://schemas.microsoft.com/office/drawing/2014/main" id="{5EF7F4F5-4091-F7DF-B5D7-27F2CF09B2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10" name="Rectangle 9">
              <a:extLst>
                <a:ext uri="{FF2B5EF4-FFF2-40B4-BE49-F238E27FC236}">
                  <a16:creationId xmlns:a16="http://schemas.microsoft.com/office/drawing/2014/main" id="{65D479FE-F2A7-1259-E9F7-5B06988F5483}"/>
                </a:ext>
              </a:extLst>
            </p:cNvPr>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11" name="Picture 10">
            <a:extLst>
              <a:ext uri="{FF2B5EF4-FFF2-40B4-BE49-F238E27FC236}">
                <a16:creationId xmlns:a16="http://schemas.microsoft.com/office/drawing/2014/main" id="{FD3E0E5C-9845-273F-56DA-9B3EDBB349D2}"/>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b="78063"/>
          <a:stretch/>
        </p:blipFill>
        <p:spPr>
          <a:xfrm>
            <a:off x="1524" y="0"/>
            <a:ext cx="12188951" cy="1504093"/>
          </a:xfrm>
          <a:prstGeom prst="rect">
            <a:avLst/>
          </a:prstGeom>
        </p:spPr>
      </p:pic>
      <p:pic>
        <p:nvPicPr>
          <p:cNvPr id="12" name="Picture 11">
            <a:extLst>
              <a:ext uri="{FF2B5EF4-FFF2-40B4-BE49-F238E27FC236}">
                <a16:creationId xmlns:a16="http://schemas.microsoft.com/office/drawing/2014/main" id="{8526341B-E791-8397-013A-AE21E4F2BB6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578354" y="53050"/>
            <a:ext cx="1534767" cy="744647"/>
          </a:xfrm>
          <a:prstGeom prst="rect">
            <a:avLst/>
          </a:prstGeom>
        </p:spPr>
      </p:pic>
    </p:spTree>
    <p:extLst>
      <p:ext uri="{BB962C8B-B14F-4D97-AF65-F5344CB8AC3E}">
        <p14:creationId xmlns:p14="http://schemas.microsoft.com/office/powerpoint/2010/main" val="3693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8382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2F81F2-6943-BD2A-4FF4-E7B5E1C420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81108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6767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Placeholder 14">
            <a:extLst>
              <a:ext uri="{FF2B5EF4-FFF2-40B4-BE49-F238E27FC236}">
                <a16:creationId xmlns:a16="http://schemas.microsoft.com/office/drawing/2014/main" id="{2E4B68A4-8690-EBA2-0E25-8D52163C045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2667000" y="-2667000"/>
            <a:ext cx="6858000" cy="12192000"/>
          </a:xfrm>
          <a:prstGeom prst="rect">
            <a:avLst/>
          </a:prstGeom>
        </p:spPr>
      </p:pic>
    </p:spTree>
    <p:extLst>
      <p:ext uri="{BB962C8B-B14F-4D97-AF65-F5344CB8AC3E}">
        <p14:creationId xmlns:p14="http://schemas.microsoft.com/office/powerpoint/2010/main" val="213584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3286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674B4E-3A36-AE80-F596-88EAFA8D99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24626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9628D0-6D27-3A22-3CBC-5435A86BDB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E8248BE-D040-3D21-3A61-EE22584BB4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7681DDF-7CC1-D788-F48E-8EBA8012AA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202018-9FCD-4D25-B6CE-F2EE6554B948}" type="datetimeFigureOut">
              <a:rPr lang="en-GB" smtClean="0"/>
              <a:t>26/08/2024</a:t>
            </a:fld>
            <a:endParaRPr lang="en-GB"/>
          </a:p>
        </p:txBody>
      </p:sp>
      <p:sp>
        <p:nvSpPr>
          <p:cNvPr id="5" name="Footer Placeholder 4">
            <a:extLst>
              <a:ext uri="{FF2B5EF4-FFF2-40B4-BE49-F238E27FC236}">
                <a16:creationId xmlns:a16="http://schemas.microsoft.com/office/drawing/2014/main" id="{F8EAD2C6-7BBE-418E-D4F1-DD5A8D5A03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B36D678-3C77-7F4A-530D-35BE9C7A21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E5F92F-5455-4825-B5D5-E4B9DF796AE3}" type="slidenum">
              <a:rPr lang="en-GB" smtClean="0"/>
              <a:t>‹#›</a:t>
            </a:fld>
            <a:endParaRPr lang="en-GB"/>
          </a:p>
        </p:txBody>
      </p:sp>
    </p:spTree>
    <p:extLst>
      <p:ext uri="{BB962C8B-B14F-4D97-AF65-F5344CB8AC3E}">
        <p14:creationId xmlns:p14="http://schemas.microsoft.com/office/powerpoint/2010/main" val="341720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35.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2.png"/><Relationship Id="rId7" Type="http://schemas.openxmlformats.org/officeDocument/2006/relationships/image" Target="../media/image4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18.svg"/></Relationships>
</file>

<file path=ppt/slides/_rels/slide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4.xml"/><Relationship Id="rId4" Type="http://schemas.openxmlformats.org/officeDocument/2006/relationships/image" Target="../media/image16.svg"/></Relationships>
</file>

<file path=ppt/slides/_rels/slide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31.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0ABB8D-A9B1-BF5E-8E51-DAC64CE57FBB}"/>
              </a:ext>
            </a:extLst>
          </p:cNvPr>
          <p:cNvSpPr txBox="1"/>
          <p:nvPr/>
        </p:nvSpPr>
        <p:spPr>
          <a:xfrm>
            <a:off x="3367314" y="1995047"/>
            <a:ext cx="5457372" cy="1938992"/>
          </a:xfrm>
          <a:prstGeom prst="rect">
            <a:avLst/>
          </a:prstGeom>
          <a:noFill/>
        </p:spPr>
        <p:txBody>
          <a:bodyPr wrap="square">
            <a:spAutoFit/>
          </a:bodyPr>
          <a:lstStyle/>
          <a:p>
            <a:pPr algn="ctr"/>
            <a:r>
              <a:rPr lang="en-US" sz="6000" b="1" dirty="0">
                <a:effectLst/>
                <a:latin typeface="Neue Machina" panose="00000500000000000000" pitchFamily="50" charset="0"/>
                <a:ea typeface="Calibri" panose="020F0502020204030204" pitchFamily="34" charset="0"/>
              </a:rPr>
              <a:t>Capstone</a:t>
            </a:r>
            <a:br>
              <a:rPr lang="en-US" sz="6000" b="1" dirty="0">
                <a:effectLst/>
                <a:latin typeface="Neue Machina" panose="00000500000000000000" pitchFamily="50" charset="0"/>
                <a:ea typeface="Calibri" panose="020F0502020204030204" pitchFamily="34" charset="0"/>
              </a:rPr>
            </a:br>
            <a:r>
              <a:rPr lang="en-US" sz="6000" b="1" dirty="0">
                <a:effectLst/>
                <a:latin typeface="Neue Machina" panose="00000500000000000000" pitchFamily="50" charset="0"/>
                <a:ea typeface="Calibri" panose="020F0502020204030204" pitchFamily="34" charset="0"/>
              </a:rPr>
              <a:t>Project</a:t>
            </a:r>
            <a:endParaRPr lang="en-GB" sz="6000" b="1" dirty="0">
              <a:latin typeface="Neue Machina" panose="00000500000000000000" pitchFamily="50" charset="0"/>
            </a:endParaRPr>
          </a:p>
        </p:txBody>
      </p:sp>
      <p:pic>
        <p:nvPicPr>
          <p:cNvPr id="3" name="Graphic 2">
            <a:extLst>
              <a:ext uri="{FF2B5EF4-FFF2-40B4-BE49-F238E27FC236}">
                <a16:creationId xmlns:a16="http://schemas.microsoft.com/office/drawing/2014/main" id="{C8FE0234-23EC-7806-340E-632A55BD4044}"/>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0"/>
            <a:ext cx="2401383" cy="902227"/>
          </a:xfrm>
          <a:prstGeom prst="rect">
            <a:avLst/>
          </a:prstGeom>
        </p:spPr>
      </p:pic>
    </p:spTree>
    <p:extLst>
      <p:ext uri="{BB962C8B-B14F-4D97-AF65-F5344CB8AC3E}">
        <p14:creationId xmlns:p14="http://schemas.microsoft.com/office/powerpoint/2010/main" val="89247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58CAEF-7789-12A7-03CB-61B59902F59C}"/>
              </a:ext>
            </a:extLst>
          </p:cNvPr>
          <p:cNvSpPr/>
          <p:nvPr/>
        </p:nvSpPr>
        <p:spPr>
          <a:xfrm>
            <a:off x="0" y="0"/>
            <a:ext cx="12192000" cy="6858000"/>
          </a:xfrm>
          <a:prstGeom prst="rect">
            <a:avLst/>
          </a:prstGeom>
          <a:solidFill>
            <a:srgbClr val="151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a:extLst>
              <a:ext uri="{FF2B5EF4-FFF2-40B4-BE49-F238E27FC236}">
                <a16:creationId xmlns:a16="http://schemas.microsoft.com/office/drawing/2014/main" id="{DFE07ED2-FAB3-CE97-B1F9-0F4CCC4E955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7" name="Straight Connector 6">
            <a:extLst>
              <a:ext uri="{FF2B5EF4-FFF2-40B4-BE49-F238E27FC236}">
                <a16:creationId xmlns:a16="http://schemas.microsoft.com/office/drawing/2014/main" id="{231B970E-992F-42D0-4FC1-CB5C276E94F2}"/>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FAE779A4-2864-86A8-CF44-A98B43800FBA}"/>
              </a:ext>
            </a:extLst>
          </p:cNvPr>
          <p:cNvSpPr txBox="1"/>
          <p:nvPr/>
        </p:nvSpPr>
        <p:spPr>
          <a:xfrm>
            <a:off x="323850" y="653152"/>
            <a:ext cx="9484179" cy="584775"/>
          </a:xfrm>
          <a:prstGeom prst="rect">
            <a:avLst/>
          </a:prstGeom>
          <a:noFill/>
        </p:spPr>
        <p:txBody>
          <a:bodyPr wrap="square" rtlCol="0">
            <a:spAutoFit/>
          </a:bodyPr>
          <a:lstStyle/>
          <a:p>
            <a:r>
              <a:rPr lang="en-US" sz="3200" b="1" dirty="0">
                <a:solidFill>
                  <a:schemeClr val="bg1"/>
                </a:solidFill>
              </a:rPr>
              <a:t>Eureka Server – </a:t>
            </a:r>
            <a:r>
              <a:rPr lang="en-US" sz="3200" b="1" dirty="0" err="1">
                <a:solidFill>
                  <a:schemeClr val="bg1"/>
                </a:solidFill>
              </a:rPr>
              <a:t>application.properties</a:t>
            </a:r>
            <a:endParaRPr lang="en-US" sz="3200" b="1" dirty="0">
              <a:solidFill>
                <a:schemeClr val="bg1"/>
              </a:solidFill>
            </a:endParaRPr>
          </a:p>
        </p:txBody>
      </p:sp>
      <p:pic>
        <p:nvPicPr>
          <p:cNvPr id="8" name="Picture 7">
            <a:extLst>
              <a:ext uri="{FF2B5EF4-FFF2-40B4-BE49-F238E27FC236}">
                <a16:creationId xmlns:a16="http://schemas.microsoft.com/office/drawing/2014/main" id="{97932262-886D-9043-A0D5-394925BDC248}"/>
              </a:ext>
            </a:extLst>
          </p:cNvPr>
          <p:cNvPicPr>
            <a:picLocks noChangeAspect="1"/>
          </p:cNvPicPr>
          <p:nvPr/>
        </p:nvPicPr>
        <p:blipFill>
          <a:blip r:embed="rId4"/>
          <a:stretch>
            <a:fillRect/>
          </a:stretch>
        </p:blipFill>
        <p:spPr>
          <a:xfrm>
            <a:off x="323850" y="1555378"/>
            <a:ext cx="3358242" cy="4867954"/>
          </a:xfrm>
          <a:prstGeom prst="rect">
            <a:avLst/>
          </a:prstGeom>
        </p:spPr>
      </p:pic>
      <p:pic>
        <p:nvPicPr>
          <p:cNvPr id="10" name="Picture 9">
            <a:extLst>
              <a:ext uri="{FF2B5EF4-FFF2-40B4-BE49-F238E27FC236}">
                <a16:creationId xmlns:a16="http://schemas.microsoft.com/office/drawing/2014/main" id="{0DD228B1-BDFA-B81D-D22A-3397B7F313C7}"/>
              </a:ext>
            </a:extLst>
          </p:cNvPr>
          <p:cNvPicPr>
            <a:picLocks noChangeAspect="1"/>
          </p:cNvPicPr>
          <p:nvPr/>
        </p:nvPicPr>
        <p:blipFill>
          <a:blip r:embed="rId5"/>
          <a:stretch>
            <a:fillRect/>
          </a:stretch>
        </p:blipFill>
        <p:spPr>
          <a:xfrm>
            <a:off x="4005943" y="1555378"/>
            <a:ext cx="7862206" cy="1575703"/>
          </a:xfrm>
          <a:prstGeom prst="rect">
            <a:avLst/>
          </a:prstGeom>
        </p:spPr>
      </p:pic>
      <p:pic>
        <p:nvPicPr>
          <p:cNvPr id="12" name="Picture 11">
            <a:extLst>
              <a:ext uri="{FF2B5EF4-FFF2-40B4-BE49-F238E27FC236}">
                <a16:creationId xmlns:a16="http://schemas.microsoft.com/office/drawing/2014/main" id="{474099FB-7DB2-6418-C5E2-EC086BCE347B}"/>
              </a:ext>
            </a:extLst>
          </p:cNvPr>
          <p:cNvPicPr>
            <a:picLocks noChangeAspect="1"/>
          </p:cNvPicPr>
          <p:nvPr/>
        </p:nvPicPr>
        <p:blipFill>
          <a:blip r:embed="rId6"/>
          <a:stretch>
            <a:fillRect/>
          </a:stretch>
        </p:blipFill>
        <p:spPr>
          <a:xfrm>
            <a:off x="4005943" y="3278569"/>
            <a:ext cx="5344270" cy="1352739"/>
          </a:xfrm>
          <a:prstGeom prst="rect">
            <a:avLst/>
          </a:prstGeom>
        </p:spPr>
      </p:pic>
      <p:pic>
        <p:nvPicPr>
          <p:cNvPr id="14" name="Picture 13">
            <a:extLst>
              <a:ext uri="{FF2B5EF4-FFF2-40B4-BE49-F238E27FC236}">
                <a16:creationId xmlns:a16="http://schemas.microsoft.com/office/drawing/2014/main" id="{F9D784E8-E19F-0449-D441-A0AE5CD7B9A1}"/>
              </a:ext>
            </a:extLst>
          </p:cNvPr>
          <p:cNvPicPr>
            <a:picLocks noChangeAspect="1"/>
          </p:cNvPicPr>
          <p:nvPr/>
        </p:nvPicPr>
        <p:blipFill>
          <a:blip r:embed="rId7"/>
          <a:stretch>
            <a:fillRect/>
          </a:stretch>
        </p:blipFill>
        <p:spPr>
          <a:xfrm>
            <a:off x="4005943" y="4778796"/>
            <a:ext cx="5344271" cy="1514686"/>
          </a:xfrm>
          <a:prstGeom prst="rect">
            <a:avLst/>
          </a:prstGeom>
        </p:spPr>
      </p:pic>
    </p:spTree>
    <p:extLst>
      <p:ext uri="{BB962C8B-B14F-4D97-AF65-F5344CB8AC3E}">
        <p14:creationId xmlns:p14="http://schemas.microsoft.com/office/powerpoint/2010/main" val="3790339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58CAEF-7789-12A7-03CB-61B59902F59C}"/>
              </a:ext>
            </a:extLst>
          </p:cNvPr>
          <p:cNvSpPr/>
          <p:nvPr/>
        </p:nvSpPr>
        <p:spPr>
          <a:xfrm>
            <a:off x="0" y="0"/>
            <a:ext cx="12192000" cy="6858000"/>
          </a:xfrm>
          <a:prstGeom prst="rect">
            <a:avLst/>
          </a:prstGeom>
          <a:solidFill>
            <a:srgbClr val="151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a:extLst>
              <a:ext uri="{FF2B5EF4-FFF2-40B4-BE49-F238E27FC236}">
                <a16:creationId xmlns:a16="http://schemas.microsoft.com/office/drawing/2014/main" id="{DFE07ED2-FAB3-CE97-B1F9-0F4CCC4E955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7" name="Straight Connector 6">
            <a:extLst>
              <a:ext uri="{FF2B5EF4-FFF2-40B4-BE49-F238E27FC236}">
                <a16:creationId xmlns:a16="http://schemas.microsoft.com/office/drawing/2014/main" id="{231B970E-992F-42D0-4FC1-CB5C276E94F2}"/>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FAE779A4-2864-86A8-CF44-A98B43800FBA}"/>
              </a:ext>
            </a:extLst>
          </p:cNvPr>
          <p:cNvSpPr txBox="1"/>
          <p:nvPr/>
        </p:nvSpPr>
        <p:spPr>
          <a:xfrm>
            <a:off x="323850" y="653152"/>
            <a:ext cx="9484179" cy="584775"/>
          </a:xfrm>
          <a:prstGeom prst="rect">
            <a:avLst/>
          </a:prstGeom>
          <a:noFill/>
        </p:spPr>
        <p:txBody>
          <a:bodyPr wrap="square" rtlCol="0">
            <a:spAutoFit/>
          </a:bodyPr>
          <a:lstStyle/>
          <a:p>
            <a:r>
              <a:rPr lang="en-US" sz="3200" b="1" dirty="0">
                <a:solidFill>
                  <a:schemeClr val="bg1"/>
                </a:solidFill>
              </a:rPr>
              <a:t>Eureka Server – Instance of All Microservices</a:t>
            </a:r>
          </a:p>
        </p:txBody>
      </p:sp>
      <p:pic>
        <p:nvPicPr>
          <p:cNvPr id="8" name="Picture 7">
            <a:extLst>
              <a:ext uri="{FF2B5EF4-FFF2-40B4-BE49-F238E27FC236}">
                <a16:creationId xmlns:a16="http://schemas.microsoft.com/office/drawing/2014/main" id="{4B6F42C1-C355-B948-0CAC-1C936AC657EE}"/>
              </a:ext>
            </a:extLst>
          </p:cNvPr>
          <p:cNvPicPr>
            <a:picLocks noChangeAspect="1"/>
          </p:cNvPicPr>
          <p:nvPr/>
        </p:nvPicPr>
        <p:blipFill>
          <a:blip r:embed="rId4"/>
          <a:stretch>
            <a:fillRect/>
          </a:stretch>
        </p:blipFill>
        <p:spPr>
          <a:xfrm>
            <a:off x="323849" y="1467175"/>
            <a:ext cx="11218967" cy="2349704"/>
          </a:xfrm>
          <a:prstGeom prst="rect">
            <a:avLst/>
          </a:prstGeom>
        </p:spPr>
      </p:pic>
      <p:pic>
        <p:nvPicPr>
          <p:cNvPr id="10" name="Picture 9">
            <a:extLst>
              <a:ext uri="{FF2B5EF4-FFF2-40B4-BE49-F238E27FC236}">
                <a16:creationId xmlns:a16="http://schemas.microsoft.com/office/drawing/2014/main" id="{6007FBB3-858B-5559-11B1-0E7DBA0D0944}"/>
              </a:ext>
            </a:extLst>
          </p:cNvPr>
          <p:cNvPicPr>
            <a:picLocks noChangeAspect="1"/>
          </p:cNvPicPr>
          <p:nvPr/>
        </p:nvPicPr>
        <p:blipFill>
          <a:blip r:embed="rId5"/>
          <a:stretch>
            <a:fillRect/>
          </a:stretch>
        </p:blipFill>
        <p:spPr>
          <a:xfrm>
            <a:off x="323849" y="3922248"/>
            <a:ext cx="6908224" cy="2727933"/>
          </a:xfrm>
          <a:prstGeom prst="rect">
            <a:avLst/>
          </a:prstGeom>
        </p:spPr>
      </p:pic>
    </p:spTree>
    <p:extLst>
      <p:ext uri="{BB962C8B-B14F-4D97-AF65-F5344CB8AC3E}">
        <p14:creationId xmlns:p14="http://schemas.microsoft.com/office/powerpoint/2010/main" val="297927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58CAEF-7789-12A7-03CB-61B59902F59C}"/>
              </a:ext>
            </a:extLst>
          </p:cNvPr>
          <p:cNvSpPr/>
          <p:nvPr/>
        </p:nvSpPr>
        <p:spPr>
          <a:xfrm>
            <a:off x="0" y="0"/>
            <a:ext cx="12192000" cy="6858000"/>
          </a:xfrm>
          <a:prstGeom prst="rect">
            <a:avLst/>
          </a:prstGeom>
          <a:solidFill>
            <a:srgbClr val="151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a:extLst>
              <a:ext uri="{FF2B5EF4-FFF2-40B4-BE49-F238E27FC236}">
                <a16:creationId xmlns:a16="http://schemas.microsoft.com/office/drawing/2014/main" id="{DFE07ED2-FAB3-CE97-B1F9-0F4CCC4E955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7" name="Straight Connector 6">
            <a:extLst>
              <a:ext uri="{FF2B5EF4-FFF2-40B4-BE49-F238E27FC236}">
                <a16:creationId xmlns:a16="http://schemas.microsoft.com/office/drawing/2014/main" id="{231B970E-992F-42D0-4FC1-CB5C276E94F2}"/>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FAE779A4-2864-86A8-CF44-A98B43800FBA}"/>
              </a:ext>
            </a:extLst>
          </p:cNvPr>
          <p:cNvSpPr txBox="1"/>
          <p:nvPr/>
        </p:nvSpPr>
        <p:spPr>
          <a:xfrm>
            <a:off x="323849" y="653152"/>
            <a:ext cx="11574235" cy="584775"/>
          </a:xfrm>
          <a:prstGeom prst="rect">
            <a:avLst/>
          </a:prstGeom>
          <a:noFill/>
        </p:spPr>
        <p:txBody>
          <a:bodyPr wrap="square" rtlCol="0">
            <a:spAutoFit/>
          </a:bodyPr>
          <a:lstStyle/>
          <a:p>
            <a:r>
              <a:rPr lang="en-US" sz="3200" b="1" dirty="0">
                <a:solidFill>
                  <a:schemeClr val="bg1"/>
                </a:solidFill>
              </a:rPr>
              <a:t>Feign Client – </a:t>
            </a:r>
            <a:r>
              <a:rPr lang="en-US" sz="2800" b="1" dirty="0">
                <a:solidFill>
                  <a:schemeClr val="bg1"/>
                </a:solidFill>
              </a:rPr>
              <a:t>Instance Of Login and Booking Microservice in Eureka Server</a:t>
            </a:r>
          </a:p>
        </p:txBody>
      </p:sp>
      <p:pic>
        <p:nvPicPr>
          <p:cNvPr id="4" name="Picture 3">
            <a:extLst>
              <a:ext uri="{FF2B5EF4-FFF2-40B4-BE49-F238E27FC236}">
                <a16:creationId xmlns:a16="http://schemas.microsoft.com/office/drawing/2014/main" id="{CAEBBA88-2026-EF22-91B9-6EFA3DDB0D0D}"/>
              </a:ext>
            </a:extLst>
          </p:cNvPr>
          <p:cNvPicPr>
            <a:picLocks noChangeAspect="1"/>
          </p:cNvPicPr>
          <p:nvPr/>
        </p:nvPicPr>
        <p:blipFill>
          <a:blip r:embed="rId4"/>
          <a:stretch>
            <a:fillRect/>
          </a:stretch>
        </p:blipFill>
        <p:spPr>
          <a:xfrm>
            <a:off x="335723" y="3769372"/>
            <a:ext cx="8354591" cy="2915057"/>
          </a:xfrm>
          <a:prstGeom prst="rect">
            <a:avLst/>
          </a:prstGeom>
        </p:spPr>
      </p:pic>
      <p:pic>
        <p:nvPicPr>
          <p:cNvPr id="11" name="Picture 10">
            <a:extLst>
              <a:ext uri="{FF2B5EF4-FFF2-40B4-BE49-F238E27FC236}">
                <a16:creationId xmlns:a16="http://schemas.microsoft.com/office/drawing/2014/main" id="{C3C1DB2C-1B73-8A3A-CBE4-8D6C34AA0661}"/>
              </a:ext>
            </a:extLst>
          </p:cNvPr>
          <p:cNvPicPr>
            <a:picLocks noChangeAspect="1"/>
          </p:cNvPicPr>
          <p:nvPr/>
        </p:nvPicPr>
        <p:blipFill>
          <a:blip r:embed="rId5"/>
          <a:stretch>
            <a:fillRect/>
          </a:stretch>
        </p:blipFill>
        <p:spPr>
          <a:xfrm>
            <a:off x="323847" y="1460194"/>
            <a:ext cx="11444599" cy="2194552"/>
          </a:xfrm>
          <a:prstGeom prst="rect">
            <a:avLst/>
          </a:prstGeom>
        </p:spPr>
      </p:pic>
    </p:spTree>
    <p:extLst>
      <p:ext uri="{BB962C8B-B14F-4D97-AF65-F5344CB8AC3E}">
        <p14:creationId xmlns:p14="http://schemas.microsoft.com/office/powerpoint/2010/main" val="3076648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58CAEF-7789-12A7-03CB-61B59902F59C}"/>
              </a:ext>
            </a:extLst>
          </p:cNvPr>
          <p:cNvSpPr/>
          <p:nvPr/>
        </p:nvSpPr>
        <p:spPr>
          <a:xfrm>
            <a:off x="0" y="0"/>
            <a:ext cx="12192000" cy="6858000"/>
          </a:xfrm>
          <a:prstGeom prst="rect">
            <a:avLst/>
          </a:prstGeom>
          <a:solidFill>
            <a:srgbClr val="151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a:extLst>
              <a:ext uri="{FF2B5EF4-FFF2-40B4-BE49-F238E27FC236}">
                <a16:creationId xmlns:a16="http://schemas.microsoft.com/office/drawing/2014/main" id="{DFE07ED2-FAB3-CE97-B1F9-0F4CCC4E955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47" y="0"/>
            <a:ext cx="2401377" cy="902226"/>
          </a:xfrm>
          <a:prstGeom prst="rect">
            <a:avLst/>
          </a:prstGeom>
        </p:spPr>
      </p:pic>
      <p:cxnSp>
        <p:nvCxnSpPr>
          <p:cNvPr id="7" name="Straight Connector 6">
            <a:extLst>
              <a:ext uri="{FF2B5EF4-FFF2-40B4-BE49-F238E27FC236}">
                <a16:creationId xmlns:a16="http://schemas.microsoft.com/office/drawing/2014/main" id="{231B970E-992F-42D0-4FC1-CB5C276E94F2}"/>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FAE779A4-2864-86A8-CF44-A98B43800FBA}"/>
              </a:ext>
            </a:extLst>
          </p:cNvPr>
          <p:cNvSpPr txBox="1"/>
          <p:nvPr/>
        </p:nvSpPr>
        <p:spPr>
          <a:xfrm>
            <a:off x="323849" y="653152"/>
            <a:ext cx="11574235" cy="584775"/>
          </a:xfrm>
          <a:prstGeom prst="rect">
            <a:avLst/>
          </a:prstGeom>
          <a:noFill/>
        </p:spPr>
        <p:txBody>
          <a:bodyPr wrap="square" rtlCol="0">
            <a:spAutoFit/>
          </a:bodyPr>
          <a:lstStyle/>
          <a:p>
            <a:r>
              <a:rPr lang="en-US" sz="3200" b="1" dirty="0">
                <a:solidFill>
                  <a:schemeClr val="bg1"/>
                </a:solidFill>
              </a:rPr>
              <a:t>Feign Client – </a:t>
            </a:r>
            <a:r>
              <a:rPr lang="en-US" sz="2000" b="1" dirty="0">
                <a:solidFill>
                  <a:schemeClr val="bg1"/>
                </a:solidFill>
              </a:rPr>
              <a:t>Connecting Login and Booking Microservice</a:t>
            </a:r>
          </a:p>
        </p:txBody>
      </p:sp>
      <p:sp>
        <p:nvSpPr>
          <p:cNvPr id="14" name="TextBox 13">
            <a:extLst>
              <a:ext uri="{FF2B5EF4-FFF2-40B4-BE49-F238E27FC236}">
                <a16:creationId xmlns:a16="http://schemas.microsoft.com/office/drawing/2014/main" id="{3EAB102E-B5FE-A5A1-75E7-31DAE6632357}"/>
              </a:ext>
            </a:extLst>
          </p:cNvPr>
          <p:cNvSpPr txBox="1"/>
          <p:nvPr/>
        </p:nvSpPr>
        <p:spPr>
          <a:xfrm>
            <a:off x="8412675" y="6038149"/>
            <a:ext cx="3222170" cy="584775"/>
          </a:xfrm>
          <a:prstGeom prst="rect">
            <a:avLst/>
          </a:prstGeom>
          <a:noFill/>
        </p:spPr>
        <p:txBody>
          <a:bodyPr wrap="square" rtlCol="0">
            <a:spAutoFit/>
          </a:bodyPr>
          <a:lstStyle/>
          <a:p>
            <a:r>
              <a:rPr lang="en-US" sz="1600" dirty="0">
                <a:solidFill>
                  <a:schemeClr val="bg1"/>
                </a:solidFill>
              </a:rPr>
              <a:t>When Login Successful, display all booking details to user who is login.</a:t>
            </a:r>
          </a:p>
        </p:txBody>
      </p:sp>
      <p:pic>
        <p:nvPicPr>
          <p:cNvPr id="8" name="Picture 7">
            <a:extLst>
              <a:ext uri="{FF2B5EF4-FFF2-40B4-BE49-F238E27FC236}">
                <a16:creationId xmlns:a16="http://schemas.microsoft.com/office/drawing/2014/main" id="{59855730-A5B1-DB86-C665-5B1BF6E904C7}"/>
              </a:ext>
            </a:extLst>
          </p:cNvPr>
          <p:cNvPicPr>
            <a:picLocks noChangeAspect="1"/>
          </p:cNvPicPr>
          <p:nvPr/>
        </p:nvPicPr>
        <p:blipFill>
          <a:blip r:embed="rId5"/>
          <a:stretch>
            <a:fillRect/>
          </a:stretch>
        </p:blipFill>
        <p:spPr>
          <a:xfrm>
            <a:off x="5127287" y="1527441"/>
            <a:ext cx="2728233" cy="5041044"/>
          </a:xfrm>
          <a:prstGeom prst="rect">
            <a:avLst/>
          </a:prstGeom>
        </p:spPr>
      </p:pic>
      <p:pic>
        <p:nvPicPr>
          <p:cNvPr id="10" name="Picture 9">
            <a:extLst>
              <a:ext uri="{FF2B5EF4-FFF2-40B4-BE49-F238E27FC236}">
                <a16:creationId xmlns:a16="http://schemas.microsoft.com/office/drawing/2014/main" id="{AB3B7B2A-23A9-D2BF-4919-DD7FA1AF442C}"/>
              </a:ext>
            </a:extLst>
          </p:cNvPr>
          <p:cNvPicPr>
            <a:picLocks noChangeAspect="1"/>
          </p:cNvPicPr>
          <p:nvPr/>
        </p:nvPicPr>
        <p:blipFill>
          <a:blip r:embed="rId6"/>
          <a:stretch>
            <a:fillRect/>
          </a:stretch>
        </p:blipFill>
        <p:spPr>
          <a:xfrm>
            <a:off x="328484" y="1527441"/>
            <a:ext cx="4413836" cy="2770464"/>
          </a:xfrm>
          <a:prstGeom prst="rect">
            <a:avLst/>
          </a:prstGeom>
        </p:spPr>
      </p:pic>
      <p:pic>
        <p:nvPicPr>
          <p:cNvPr id="15" name="Picture 14">
            <a:extLst>
              <a:ext uri="{FF2B5EF4-FFF2-40B4-BE49-F238E27FC236}">
                <a16:creationId xmlns:a16="http://schemas.microsoft.com/office/drawing/2014/main" id="{CA6CC416-FDFB-DCAA-5602-F0C6BAD7989A}"/>
              </a:ext>
            </a:extLst>
          </p:cNvPr>
          <p:cNvPicPr>
            <a:picLocks noChangeAspect="1"/>
          </p:cNvPicPr>
          <p:nvPr/>
        </p:nvPicPr>
        <p:blipFill>
          <a:blip r:embed="rId7"/>
          <a:stretch>
            <a:fillRect/>
          </a:stretch>
        </p:blipFill>
        <p:spPr>
          <a:xfrm>
            <a:off x="323849" y="4644372"/>
            <a:ext cx="3181794" cy="933580"/>
          </a:xfrm>
          <a:prstGeom prst="rect">
            <a:avLst/>
          </a:prstGeom>
        </p:spPr>
      </p:pic>
      <p:pic>
        <p:nvPicPr>
          <p:cNvPr id="18" name="Picture 17">
            <a:extLst>
              <a:ext uri="{FF2B5EF4-FFF2-40B4-BE49-F238E27FC236}">
                <a16:creationId xmlns:a16="http://schemas.microsoft.com/office/drawing/2014/main" id="{3C064F5B-0CEB-DCC4-2160-B69B1500EE64}"/>
              </a:ext>
            </a:extLst>
          </p:cNvPr>
          <p:cNvPicPr>
            <a:picLocks noChangeAspect="1"/>
          </p:cNvPicPr>
          <p:nvPr/>
        </p:nvPicPr>
        <p:blipFill>
          <a:blip r:embed="rId8"/>
          <a:stretch>
            <a:fillRect/>
          </a:stretch>
        </p:blipFill>
        <p:spPr>
          <a:xfrm>
            <a:off x="8278976" y="547281"/>
            <a:ext cx="3740342" cy="5359675"/>
          </a:xfrm>
          <a:prstGeom prst="rect">
            <a:avLst/>
          </a:prstGeom>
        </p:spPr>
      </p:pic>
    </p:spTree>
    <p:extLst>
      <p:ext uri="{BB962C8B-B14F-4D97-AF65-F5344CB8AC3E}">
        <p14:creationId xmlns:p14="http://schemas.microsoft.com/office/powerpoint/2010/main" val="1782347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A4D6C4C-5C98-9073-79FB-D0A741C84236}"/>
              </a:ext>
            </a:extLst>
          </p:cNvPr>
          <p:cNvSpPr/>
          <p:nvPr/>
        </p:nvSpPr>
        <p:spPr>
          <a:xfrm>
            <a:off x="0"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C0CFD7FB-BF20-EC66-9F7B-A95E73215B53}"/>
              </a:ext>
            </a:extLst>
          </p:cNvPr>
          <p:cNvSpPr txBox="1"/>
          <p:nvPr/>
        </p:nvSpPr>
        <p:spPr>
          <a:xfrm>
            <a:off x="181439" y="872000"/>
            <a:ext cx="8091704" cy="461665"/>
          </a:xfrm>
          <a:prstGeom prst="rect">
            <a:avLst/>
          </a:prstGeom>
          <a:noFill/>
        </p:spPr>
        <p:txBody>
          <a:bodyPr wrap="square">
            <a:spAutoFit/>
          </a:bodyPr>
          <a:lstStyle/>
          <a:p>
            <a:pPr algn="ctr"/>
            <a:r>
              <a:rPr lang="en-IN" sz="2400" b="1" dirty="0">
                <a:solidFill>
                  <a:schemeClr val="bg1"/>
                </a:solidFill>
                <a:latin typeface="Neue Machina" panose="00000500000000000000" pitchFamily="50" charset="0"/>
                <a:ea typeface="Calibri" panose="020F0502020204030204" pitchFamily="34" charset="0"/>
              </a:rPr>
              <a:t>Entity-Relationship Diagram</a:t>
            </a:r>
            <a:endParaRPr lang="en-GB" sz="2400" b="1" dirty="0">
              <a:solidFill>
                <a:schemeClr val="bg1"/>
              </a:solidFill>
              <a:latin typeface="Neue Machina" panose="00000500000000000000" pitchFamily="50" charset="0"/>
            </a:endParaRPr>
          </a:p>
        </p:txBody>
      </p:sp>
      <p:pic>
        <p:nvPicPr>
          <p:cNvPr id="4" name="Graphic 3">
            <a:extLst>
              <a:ext uri="{FF2B5EF4-FFF2-40B4-BE49-F238E27FC236}">
                <a16:creationId xmlns:a16="http://schemas.microsoft.com/office/drawing/2014/main" id="{744F5327-F834-7C83-D21F-86BBBBB405D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5" name="Straight Connector 4">
            <a:extLst>
              <a:ext uri="{FF2B5EF4-FFF2-40B4-BE49-F238E27FC236}">
                <a16:creationId xmlns:a16="http://schemas.microsoft.com/office/drawing/2014/main" id="{F5DA77FF-97D7-0118-85BE-4E1483DB6EDE}"/>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id="{E69F5229-042E-6667-12B8-F7256A971464}"/>
              </a:ext>
            </a:extLst>
          </p:cNvPr>
          <p:cNvPicPr>
            <a:picLocks noChangeAspect="1"/>
          </p:cNvPicPr>
          <p:nvPr/>
        </p:nvPicPr>
        <p:blipFill>
          <a:blip r:embed="rId4"/>
          <a:stretch>
            <a:fillRect/>
          </a:stretch>
        </p:blipFill>
        <p:spPr>
          <a:xfrm>
            <a:off x="323849" y="1524004"/>
            <a:ext cx="11574237" cy="4985645"/>
          </a:xfrm>
          <a:prstGeom prst="rect">
            <a:avLst/>
          </a:prstGeom>
        </p:spPr>
      </p:pic>
    </p:spTree>
    <p:extLst>
      <p:ext uri="{BB962C8B-B14F-4D97-AF65-F5344CB8AC3E}">
        <p14:creationId xmlns:p14="http://schemas.microsoft.com/office/powerpoint/2010/main" val="2925309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C74AF3-B960-23E5-3A1F-92B53A264E17}"/>
              </a:ext>
            </a:extLst>
          </p:cNvPr>
          <p:cNvSpPr/>
          <p:nvPr/>
        </p:nvSpPr>
        <p:spPr>
          <a:xfrm>
            <a:off x="0"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4540FD24-3DA2-C5E6-0DF3-C35FEC9F1972}"/>
              </a:ext>
            </a:extLst>
          </p:cNvPr>
          <p:cNvSpPr txBox="1"/>
          <p:nvPr/>
        </p:nvSpPr>
        <p:spPr>
          <a:xfrm>
            <a:off x="323851" y="872000"/>
            <a:ext cx="7949292" cy="461665"/>
          </a:xfrm>
          <a:prstGeom prst="rect">
            <a:avLst/>
          </a:prstGeom>
          <a:noFill/>
        </p:spPr>
        <p:txBody>
          <a:bodyPr wrap="square">
            <a:spAutoFit/>
          </a:bodyPr>
          <a:lstStyle/>
          <a:p>
            <a:r>
              <a:rPr lang="en-IN" sz="2400" b="1" dirty="0">
                <a:solidFill>
                  <a:schemeClr val="bg1"/>
                </a:solidFill>
                <a:latin typeface="Neue Machina" panose="00000500000000000000" pitchFamily="50" charset="0"/>
                <a:ea typeface="Calibri" panose="020F0502020204030204" pitchFamily="34" charset="0"/>
              </a:rPr>
              <a:t>  JIRA – Air Transport System - Sprint</a:t>
            </a:r>
            <a:endParaRPr lang="en-GB" sz="2400" b="1" dirty="0">
              <a:solidFill>
                <a:schemeClr val="bg1"/>
              </a:solidFill>
              <a:latin typeface="Neue Machina" panose="00000500000000000000" pitchFamily="50" charset="0"/>
            </a:endParaRPr>
          </a:p>
        </p:txBody>
      </p:sp>
      <p:pic>
        <p:nvPicPr>
          <p:cNvPr id="8" name="Graphic 7">
            <a:extLst>
              <a:ext uri="{FF2B5EF4-FFF2-40B4-BE49-F238E27FC236}">
                <a16:creationId xmlns:a16="http://schemas.microsoft.com/office/drawing/2014/main" id="{B77E1F97-8995-CCFD-FAAB-FE16935CBD2C}"/>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9" name="Straight Connector 8">
            <a:extLst>
              <a:ext uri="{FF2B5EF4-FFF2-40B4-BE49-F238E27FC236}">
                <a16:creationId xmlns:a16="http://schemas.microsoft.com/office/drawing/2014/main" id="{E49ABCFC-AEA4-FCA7-62F5-F1204AFD904C}"/>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F76B9C68-A260-AF9F-7BD4-D877B58F830C}"/>
              </a:ext>
            </a:extLst>
          </p:cNvPr>
          <p:cNvPicPr>
            <a:picLocks noChangeAspect="1"/>
          </p:cNvPicPr>
          <p:nvPr/>
        </p:nvPicPr>
        <p:blipFill>
          <a:blip r:embed="rId4"/>
          <a:stretch>
            <a:fillRect/>
          </a:stretch>
        </p:blipFill>
        <p:spPr>
          <a:xfrm>
            <a:off x="266681" y="1571407"/>
            <a:ext cx="11658637" cy="5051871"/>
          </a:xfrm>
          <a:prstGeom prst="rect">
            <a:avLst/>
          </a:prstGeom>
        </p:spPr>
      </p:pic>
    </p:spTree>
    <p:extLst>
      <p:ext uri="{BB962C8B-B14F-4D97-AF65-F5344CB8AC3E}">
        <p14:creationId xmlns:p14="http://schemas.microsoft.com/office/powerpoint/2010/main" val="3212797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5B1590-8954-6EF1-A6C9-785B3FD80545}"/>
              </a:ext>
            </a:extLst>
          </p:cNvPr>
          <p:cNvSpPr/>
          <p:nvPr/>
        </p:nvSpPr>
        <p:spPr>
          <a:xfrm>
            <a:off x="10346" y="0"/>
            <a:ext cx="12181653"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p:txBody>
      </p:sp>
      <p:sp>
        <p:nvSpPr>
          <p:cNvPr id="11" name="TextBox 10">
            <a:extLst>
              <a:ext uri="{FF2B5EF4-FFF2-40B4-BE49-F238E27FC236}">
                <a16:creationId xmlns:a16="http://schemas.microsoft.com/office/drawing/2014/main" id="{D138D6ED-DD80-8D48-2960-9D0F1FF02C71}"/>
              </a:ext>
            </a:extLst>
          </p:cNvPr>
          <p:cNvSpPr txBox="1"/>
          <p:nvPr/>
        </p:nvSpPr>
        <p:spPr>
          <a:xfrm>
            <a:off x="181439" y="872000"/>
            <a:ext cx="8091704" cy="461665"/>
          </a:xfrm>
          <a:prstGeom prst="rect">
            <a:avLst/>
          </a:prstGeom>
          <a:noFill/>
        </p:spPr>
        <p:txBody>
          <a:bodyPr wrap="square">
            <a:spAutoFit/>
          </a:bodyPr>
          <a:lstStyle/>
          <a:p>
            <a:r>
              <a:rPr lang="en-IN" sz="2400" b="1" dirty="0">
                <a:solidFill>
                  <a:schemeClr val="bg1"/>
                </a:solidFill>
                <a:effectLst/>
                <a:latin typeface="Neue Machina" panose="00000500000000000000" pitchFamily="50" charset="0"/>
                <a:ea typeface="Calibri" panose="020F0502020204030204" pitchFamily="34" charset="0"/>
              </a:rPr>
              <a:t>Conclusion</a:t>
            </a:r>
            <a:endParaRPr lang="en-GB" sz="2400" b="1" dirty="0">
              <a:solidFill>
                <a:schemeClr val="bg1"/>
              </a:solidFill>
              <a:latin typeface="Neue Machina" panose="00000500000000000000" pitchFamily="50" charset="0"/>
            </a:endParaRPr>
          </a:p>
        </p:txBody>
      </p:sp>
      <p:pic>
        <p:nvPicPr>
          <p:cNvPr id="12" name="Graphic 11">
            <a:extLst>
              <a:ext uri="{FF2B5EF4-FFF2-40B4-BE49-F238E27FC236}">
                <a16:creationId xmlns:a16="http://schemas.microsoft.com/office/drawing/2014/main" id="{48AA73DC-DF05-BBA1-E636-5FF6B7C59E9C}"/>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13" name="Straight Connector 12">
            <a:extLst>
              <a:ext uri="{FF2B5EF4-FFF2-40B4-BE49-F238E27FC236}">
                <a16:creationId xmlns:a16="http://schemas.microsoft.com/office/drawing/2014/main" id="{CB947997-3F77-2664-A078-8CEB6B267A95}"/>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1FE6AE8B-D9DA-F17F-A4F4-F75CF0A6D591}"/>
              </a:ext>
            </a:extLst>
          </p:cNvPr>
          <p:cNvSpPr txBox="1"/>
          <p:nvPr/>
        </p:nvSpPr>
        <p:spPr>
          <a:xfrm>
            <a:off x="323850" y="1687354"/>
            <a:ext cx="11650436"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The Air Transport System (ATS) project aims to address the key challenges faced by the aviation industry by providing a comprehensive, scalable, and secure platform for managing airport operations, aircraft details, and passenger bookings. By leveraging a microservices architecture with Spring Boot and AWS, ATS ensures efficient data management, robust security, seamless integration, and enhanced scalability. </a:t>
            </a: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This solution not only streamlines administrative processes but also minimizes errors and   enhances the overall user experience. Implementing ATS will lead to improved operational efficiency, increased security, and higher customer satisfaction, positioning the system as a vital tool for modernizing air transport management.</a:t>
            </a:r>
          </a:p>
          <a:p>
            <a:pPr marL="285750" indent="-285750">
              <a:buFont typeface="Arial" panose="020B0604020202020204" pitchFamily="34" charset="0"/>
              <a:buChar char="•"/>
            </a:pPr>
            <a:endParaRPr lang="en-US" sz="2400" dirty="0">
              <a:solidFill>
                <a:schemeClr val="bg1"/>
              </a:solidFill>
            </a:endParaRPr>
          </a:p>
        </p:txBody>
      </p:sp>
    </p:spTree>
    <p:extLst>
      <p:ext uri="{BB962C8B-B14F-4D97-AF65-F5344CB8AC3E}">
        <p14:creationId xmlns:p14="http://schemas.microsoft.com/office/powerpoint/2010/main" val="1952212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103A12-0AA4-00C6-4CFD-58A6489D245B}"/>
              </a:ext>
            </a:extLst>
          </p:cNvPr>
          <p:cNvSpPr txBox="1"/>
          <p:nvPr/>
        </p:nvSpPr>
        <p:spPr>
          <a:xfrm>
            <a:off x="1" y="2028617"/>
            <a:ext cx="5505450" cy="2800767"/>
          </a:xfrm>
          <a:prstGeom prst="rect">
            <a:avLst/>
          </a:prstGeom>
          <a:noFill/>
        </p:spPr>
        <p:txBody>
          <a:bodyPr wrap="square">
            <a:spAutoFit/>
          </a:bodyPr>
          <a:lstStyle/>
          <a:p>
            <a:pPr algn="ctr"/>
            <a:r>
              <a:rPr lang="en-IN" sz="8800" b="1" dirty="0">
                <a:solidFill>
                  <a:schemeClr val="bg1"/>
                </a:solidFill>
                <a:effectLst/>
                <a:latin typeface="Neue Machina" panose="00000500000000000000" pitchFamily="50" charset="0"/>
                <a:ea typeface="Calibri" panose="020F0502020204030204" pitchFamily="34" charset="0"/>
              </a:rPr>
              <a:t>Thank You</a:t>
            </a:r>
            <a:endParaRPr lang="en-GB" sz="11500" b="1" dirty="0">
              <a:solidFill>
                <a:schemeClr val="bg1"/>
              </a:solidFill>
              <a:latin typeface="Neue Machina" panose="00000500000000000000" pitchFamily="50" charset="0"/>
            </a:endParaRPr>
          </a:p>
        </p:txBody>
      </p:sp>
      <p:pic>
        <p:nvPicPr>
          <p:cNvPr id="4" name="Graphic 3">
            <a:extLst>
              <a:ext uri="{FF2B5EF4-FFF2-40B4-BE49-F238E27FC236}">
                <a16:creationId xmlns:a16="http://schemas.microsoft.com/office/drawing/2014/main" id="{3F09ED73-5AFE-1A76-96F6-922011A62426}"/>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790623" y="0"/>
            <a:ext cx="2401377" cy="902226"/>
          </a:xfrm>
          <a:prstGeom prst="rect">
            <a:avLst/>
          </a:prstGeom>
        </p:spPr>
      </p:pic>
    </p:spTree>
    <p:extLst>
      <p:ext uri="{BB962C8B-B14F-4D97-AF65-F5344CB8AC3E}">
        <p14:creationId xmlns:p14="http://schemas.microsoft.com/office/powerpoint/2010/main" val="112193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ADA6FF-6F44-C06C-54EB-E08AF6143311}"/>
              </a:ext>
            </a:extLst>
          </p:cNvPr>
          <p:cNvSpPr txBox="1"/>
          <p:nvPr/>
        </p:nvSpPr>
        <p:spPr>
          <a:xfrm>
            <a:off x="323850" y="465316"/>
            <a:ext cx="4880597" cy="461665"/>
          </a:xfrm>
          <a:prstGeom prst="rect">
            <a:avLst/>
          </a:prstGeom>
          <a:noFill/>
        </p:spPr>
        <p:txBody>
          <a:bodyPr wrap="square">
            <a:spAutoFit/>
          </a:bodyPr>
          <a:lstStyle/>
          <a:p>
            <a:r>
              <a:rPr lang="en-IN" sz="2400" b="1" dirty="0">
                <a:effectLst/>
                <a:latin typeface="Neue Machina" panose="00000500000000000000" pitchFamily="50" charset="0"/>
                <a:ea typeface="Calibri" panose="020F0502020204030204" pitchFamily="34" charset="0"/>
              </a:rPr>
              <a:t>Personal BACKGROUND</a:t>
            </a:r>
            <a:endParaRPr lang="en-GB" sz="2400" b="1" dirty="0">
              <a:latin typeface="Neue Machina" panose="00000500000000000000" pitchFamily="50" charset="0"/>
            </a:endParaRPr>
          </a:p>
        </p:txBody>
      </p:sp>
      <p:sp>
        <p:nvSpPr>
          <p:cNvPr id="3" name="TextBox 2">
            <a:extLst>
              <a:ext uri="{FF2B5EF4-FFF2-40B4-BE49-F238E27FC236}">
                <a16:creationId xmlns:a16="http://schemas.microsoft.com/office/drawing/2014/main" id="{DC974569-3E72-209E-3294-60EB4C694B43}"/>
              </a:ext>
            </a:extLst>
          </p:cNvPr>
          <p:cNvSpPr txBox="1"/>
          <p:nvPr/>
        </p:nvSpPr>
        <p:spPr>
          <a:xfrm>
            <a:off x="323850" y="940013"/>
            <a:ext cx="7865692" cy="369332"/>
          </a:xfrm>
          <a:prstGeom prst="rect">
            <a:avLst/>
          </a:prstGeom>
          <a:noFill/>
        </p:spPr>
        <p:txBody>
          <a:bodyPr wrap="square">
            <a:spAutoFit/>
          </a:bodyPr>
          <a:lstStyle/>
          <a:p>
            <a:r>
              <a:rPr lang="en-IN" sz="1800" dirty="0">
                <a:effectLst/>
                <a:latin typeface="Neue Machina" panose="00000500000000000000" pitchFamily="50" charset="0"/>
                <a:ea typeface="Calibri" panose="020F0502020204030204" pitchFamily="34" charset="0"/>
              </a:rPr>
              <a:t>(Name, Past Experience, Qualification, Career Summary)</a:t>
            </a:r>
            <a:endParaRPr lang="en-GB" dirty="0">
              <a:latin typeface="Neue Machina" panose="00000500000000000000" pitchFamily="50" charset="0"/>
            </a:endParaRPr>
          </a:p>
        </p:txBody>
      </p:sp>
      <p:sp>
        <p:nvSpPr>
          <p:cNvPr id="4" name="TextBox 3">
            <a:extLst>
              <a:ext uri="{FF2B5EF4-FFF2-40B4-BE49-F238E27FC236}">
                <a16:creationId xmlns:a16="http://schemas.microsoft.com/office/drawing/2014/main" id="{518A408B-108E-8EA9-DA0A-9F0FA1CD9B17}"/>
              </a:ext>
            </a:extLst>
          </p:cNvPr>
          <p:cNvSpPr txBox="1"/>
          <p:nvPr/>
        </p:nvSpPr>
        <p:spPr>
          <a:xfrm>
            <a:off x="373574" y="1765524"/>
            <a:ext cx="3426266" cy="369332"/>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Name : </a:t>
            </a:r>
            <a:r>
              <a:rPr lang="en-IN" sz="1800" dirty="0">
                <a:effectLst/>
                <a:latin typeface="Neue Machina" panose="00000500000000000000" pitchFamily="50" charset="0"/>
                <a:ea typeface="Calibri" panose="020F0502020204030204" pitchFamily="34" charset="0"/>
              </a:rPr>
              <a:t>Nandhini Venkatesan</a:t>
            </a:r>
            <a:endParaRPr lang="en-GB" b="1" dirty="0">
              <a:latin typeface="Neue Machina" panose="00000500000000000000" pitchFamily="50" charset="0"/>
            </a:endParaRPr>
          </a:p>
        </p:txBody>
      </p:sp>
      <p:sp>
        <p:nvSpPr>
          <p:cNvPr id="5" name="TextBox 4">
            <a:extLst>
              <a:ext uri="{FF2B5EF4-FFF2-40B4-BE49-F238E27FC236}">
                <a16:creationId xmlns:a16="http://schemas.microsoft.com/office/drawing/2014/main" id="{F86A3C17-90A3-F93F-5D84-D3D378E1ACB2}"/>
              </a:ext>
            </a:extLst>
          </p:cNvPr>
          <p:cNvSpPr txBox="1"/>
          <p:nvPr/>
        </p:nvSpPr>
        <p:spPr>
          <a:xfrm>
            <a:off x="373574" y="2606592"/>
            <a:ext cx="3295901" cy="369332"/>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Past Experience : </a:t>
            </a:r>
            <a:r>
              <a:rPr lang="en-IN" sz="1800" dirty="0">
                <a:effectLst/>
                <a:latin typeface="Neue Machina" panose="00000500000000000000" pitchFamily="50" charset="0"/>
                <a:ea typeface="Calibri" panose="020F0502020204030204" pitchFamily="34" charset="0"/>
              </a:rPr>
              <a:t>Fresher</a:t>
            </a:r>
            <a:endParaRPr lang="en-GB" dirty="0">
              <a:latin typeface="Neue Machina" panose="00000500000000000000" pitchFamily="50" charset="0"/>
            </a:endParaRPr>
          </a:p>
        </p:txBody>
      </p:sp>
      <p:sp>
        <p:nvSpPr>
          <p:cNvPr id="6" name="TextBox 5">
            <a:extLst>
              <a:ext uri="{FF2B5EF4-FFF2-40B4-BE49-F238E27FC236}">
                <a16:creationId xmlns:a16="http://schemas.microsoft.com/office/drawing/2014/main" id="{A55AE72A-AEC0-D00B-117C-50F93D7FACDF}"/>
              </a:ext>
            </a:extLst>
          </p:cNvPr>
          <p:cNvSpPr txBox="1"/>
          <p:nvPr/>
        </p:nvSpPr>
        <p:spPr>
          <a:xfrm>
            <a:off x="373574" y="3447660"/>
            <a:ext cx="5504712" cy="369332"/>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Qualification : </a:t>
            </a:r>
            <a:r>
              <a:rPr lang="en-IN" sz="1800" dirty="0">
                <a:effectLst/>
                <a:latin typeface="Neue Machina" panose="00000500000000000000" pitchFamily="50" charset="0"/>
                <a:ea typeface="Calibri" panose="020F0502020204030204" pitchFamily="34" charset="0"/>
              </a:rPr>
              <a:t>BE – Computer Science Engineering</a:t>
            </a:r>
            <a:endParaRPr lang="en-GB" dirty="0">
              <a:latin typeface="Neue Machina" panose="00000500000000000000" pitchFamily="50" charset="0"/>
            </a:endParaRPr>
          </a:p>
        </p:txBody>
      </p:sp>
      <p:sp>
        <p:nvSpPr>
          <p:cNvPr id="7" name="TextBox 6">
            <a:extLst>
              <a:ext uri="{FF2B5EF4-FFF2-40B4-BE49-F238E27FC236}">
                <a16:creationId xmlns:a16="http://schemas.microsoft.com/office/drawing/2014/main" id="{7F9B1C4D-84C8-31FA-3922-10AC6E28778E}"/>
              </a:ext>
            </a:extLst>
          </p:cNvPr>
          <p:cNvSpPr txBox="1"/>
          <p:nvPr/>
        </p:nvSpPr>
        <p:spPr>
          <a:xfrm>
            <a:off x="373574" y="4288728"/>
            <a:ext cx="7183189" cy="2031325"/>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Career Summary :</a:t>
            </a:r>
          </a:p>
          <a:p>
            <a:endParaRPr lang="en-IN" b="1" dirty="0">
              <a:latin typeface="Neue Machina" panose="00000500000000000000" pitchFamily="50" charset="0"/>
              <a:ea typeface="Calibri" panose="020F0502020204030204" pitchFamily="34" charset="0"/>
            </a:endParaRPr>
          </a:p>
          <a:p>
            <a:r>
              <a:rPr lang="en-US" dirty="0"/>
              <a:t>I am at the beginning of my professional journey at </a:t>
            </a:r>
            <a:r>
              <a:rPr lang="en-US" dirty="0" err="1"/>
              <a:t>Ascendion</a:t>
            </a:r>
            <a:r>
              <a:rPr lang="en-US" dirty="0"/>
              <a:t> as a Backend Developer, equipped with a solid foundation in backend technologies and software development principles. With a strong educational background in computer science, I have developed a keen interest in creating robust, scalable, and efficient backend systems.</a:t>
            </a:r>
            <a:endParaRPr lang="en-GB" b="1" dirty="0">
              <a:latin typeface="Neue Machina" panose="00000500000000000000" pitchFamily="50" charset="0"/>
            </a:endParaRPr>
          </a:p>
        </p:txBody>
      </p:sp>
      <p:grpSp>
        <p:nvGrpSpPr>
          <p:cNvPr id="14" name="Group 13">
            <a:extLst>
              <a:ext uri="{FF2B5EF4-FFF2-40B4-BE49-F238E27FC236}">
                <a16:creationId xmlns:a16="http://schemas.microsoft.com/office/drawing/2014/main" id="{9EBA3E50-760C-4B48-105E-E945156BB4B8}"/>
              </a:ext>
            </a:extLst>
          </p:cNvPr>
          <p:cNvGrpSpPr/>
          <p:nvPr/>
        </p:nvGrpSpPr>
        <p:grpSpPr>
          <a:xfrm>
            <a:off x="9574540" y="6420365"/>
            <a:ext cx="2243886" cy="375289"/>
            <a:chOff x="10212759" y="6518571"/>
            <a:chExt cx="1842973" cy="313399"/>
          </a:xfrm>
        </p:grpSpPr>
        <p:pic>
          <p:nvPicPr>
            <p:cNvPr id="15" name="Picture 14">
              <a:extLst>
                <a:ext uri="{FF2B5EF4-FFF2-40B4-BE49-F238E27FC236}">
                  <a16:creationId xmlns:a16="http://schemas.microsoft.com/office/drawing/2014/main" id="{5E71206E-49DD-6821-C349-BF92F187EC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16" name="Rectangle 15">
              <a:extLst>
                <a:ext uri="{FF2B5EF4-FFF2-40B4-BE49-F238E27FC236}">
                  <a16:creationId xmlns:a16="http://schemas.microsoft.com/office/drawing/2014/main" id="{36F6DD2B-5B85-359C-4FBD-B253EDD278C8}"/>
                </a:ext>
              </a:extLst>
            </p:cNvPr>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11" name="Content Placeholder 7" descr="A shadow of a person holding a piece of paper&#10;&#10;Description automatically generated with medium confidence">
            <a:extLst>
              <a:ext uri="{FF2B5EF4-FFF2-40B4-BE49-F238E27FC236}">
                <a16:creationId xmlns:a16="http://schemas.microsoft.com/office/drawing/2014/main" id="{DC448513-01ED-D953-1310-6C67CD5329A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2854" r="21746"/>
          <a:stretch/>
        </p:blipFill>
        <p:spPr>
          <a:xfrm>
            <a:off x="7556763" y="0"/>
            <a:ext cx="4635237" cy="685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pic>
        <p:nvPicPr>
          <p:cNvPr id="12" name="Graphic 11">
            <a:extLst>
              <a:ext uri="{FF2B5EF4-FFF2-40B4-BE49-F238E27FC236}">
                <a16:creationId xmlns:a16="http://schemas.microsoft.com/office/drawing/2014/main" id="{2E060AA3-7941-8126-2364-D4ADA04CFDA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790623" y="0"/>
            <a:ext cx="2401377" cy="902226"/>
          </a:xfrm>
          <a:prstGeom prst="rect">
            <a:avLst/>
          </a:prstGeom>
        </p:spPr>
      </p:pic>
      <p:sp>
        <p:nvSpPr>
          <p:cNvPr id="19" name="Rectangle 18">
            <a:extLst>
              <a:ext uri="{FF2B5EF4-FFF2-40B4-BE49-F238E27FC236}">
                <a16:creationId xmlns:a16="http://schemas.microsoft.com/office/drawing/2014/main" id="{E693E662-DEF3-AC26-DAC6-B46F4CFDCDCC}"/>
              </a:ext>
            </a:extLst>
          </p:cNvPr>
          <p:cNvSpPr/>
          <p:nvPr/>
        </p:nvSpPr>
        <p:spPr>
          <a:xfrm>
            <a:off x="4740604" y="-930885"/>
            <a:ext cx="513567" cy="513567"/>
          </a:xfrm>
          <a:prstGeom prst="rect">
            <a:avLst/>
          </a:prstGeom>
          <a:solidFill>
            <a:srgbClr val="71758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20" name="Straight Connector 19">
            <a:extLst>
              <a:ext uri="{FF2B5EF4-FFF2-40B4-BE49-F238E27FC236}">
                <a16:creationId xmlns:a16="http://schemas.microsoft.com/office/drawing/2014/main" id="{927653B8-8986-53CB-65C9-A4869AC37323}"/>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0605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6" descr="A picture containing grate&#10;&#10;Description automatically generated">
            <a:extLst>
              <a:ext uri="{FF2B5EF4-FFF2-40B4-BE49-F238E27FC236}">
                <a16:creationId xmlns:a16="http://schemas.microsoft.com/office/drawing/2014/main" id="{37D42EBD-34CB-B25E-42E2-257C43629CB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9330" r="16904"/>
          <a:stretch/>
        </p:blipFill>
        <p:spPr>
          <a:xfrm>
            <a:off x="7695292" y="0"/>
            <a:ext cx="4496708" cy="6858000"/>
          </a:xfrm>
          <a:prstGeom prst="rect">
            <a:avLst/>
          </a:prstGeom>
        </p:spPr>
      </p:pic>
      <p:pic>
        <p:nvPicPr>
          <p:cNvPr id="13" name="Graphic 12">
            <a:extLst>
              <a:ext uri="{FF2B5EF4-FFF2-40B4-BE49-F238E27FC236}">
                <a16:creationId xmlns:a16="http://schemas.microsoft.com/office/drawing/2014/main" id="{D9FC0F81-B480-D9C4-934C-7D63DE92E09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47" y="0"/>
            <a:ext cx="2401377" cy="902226"/>
          </a:xfrm>
          <a:prstGeom prst="rect">
            <a:avLst/>
          </a:prstGeom>
        </p:spPr>
      </p:pic>
      <p:sp>
        <p:nvSpPr>
          <p:cNvPr id="6" name="TextBox 5">
            <a:extLst>
              <a:ext uri="{FF2B5EF4-FFF2-40B4-BE49-F238E27FC236}">
                <a16:creationId xmlns:a16="http://schemas.microsoft.com/office/drawing/2014/main" id="{0D730E22-84C3-33DE-6F74-CB73EF6B951D}"/>
              </a:ext>
            </a:extLst>
          </p:cNvPr>
          <p:cNvSpPr txBox="1"/>
          <p:nvPr/>
        </p:nvSpPr>
        <p:spPr>
          <a:xfrm>
            <a:off x="330200" y="898276"/>
            <a:ext cx="7037614" cy="369332"/>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Key Takeaways/Learnings from the Program (HTD)</a:t>
            </a:r>
            <a:endParaRPr lang="en-GB" sz="1800" b="1" dirty="0">
              <a:latin typeface="Neue Machina" panose="00000500000000000000" pitchFamily="50" charset="0"/>
            </a:endParaRPr>
          </a:p>
        </p:txBody>
      </p:sp>
      <p:cxnSp>
        <p:nvCxnSpPr>
          <p:cNvPr id="18" name="Straight Connector 17">
            <a:extLst>
              <a:ext uri="{FF2B5EF4-FFF2-40B4-BE49-F238E27FC236}">
                <a16:creationId xmlns:a16="http://schemas.microsoft.com/office/drawing/2014/main" id="{CCF4FCA6-FB82-1914-FF20-DF179A378A62}"/>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FA1548DC-84A3-466D-121D-1A87ED2AAE67}"/>
              </a:ext>
            </a:extLst>
          </p:cNvPr>
          <p:cNvSpPr txBox="1"/>
          <p:nvPr/>
        </p:nvSpPr>
        <p:spPr>
          <a:xfrm>
            <a:off x="330200" y="1519797"/>
            <a:ext cx="6848366" cy="6186309"/>
          </a:xfrm>
          <a:prstGeom prst="rect">
            <a:avLst/>
          </a:prstGeom>
          <a:noFill/>
        </p:spPr>
        <p:txBody>
          <a:bodyPr wrap="square" rtlCol="0">
            <a:spAutoFit/>
          </a:bodyPr>
          <a:lstStyle/>
          <a:p>
            <a:r>
              <a:rPr lang="en-US" b="1" dirty="0"/>
              <a:t>Key Learnings</a:t>
            </a:r>
          </a:p>
          <a:p>
            <a:endParaRPr lang="en-US" b="1" dirty="0"/>
          </a:p>
          <a:p>
            <a:pPr marL="285750" indent="-285750">
              <a:buFont typeface="Arial" panose="020B0604020202020204" pitchFamily="34" charset="0"/>
              <a:buChar char="•"/>
            </a:pPr>
            <a:r>
              <a:rPr lang="en-US" b="1" dirty="0"/>
              <a:t>Core &amp; Advanced Java:</a:t>
            </a:r>
            <a:r>
              <a:rPr lang="en-US" dirty="0"/>
              <a:t> Utilized Java for implementing core functionalities and advanced features.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Spring Framework:</a:t>
            </a:r>
            <a:r>
              <a:rPr lang="en-US" dirty="0"/>
              <a:t> Applied Spring Boot for building microservices and Spring Data JPA for ORM.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AWS Integration:</a:t>
            </a:r>
            <a:r>
              <a:rPr lang="en-US" dirty="0"/>
              <a:t> Deployed services on AWS EC2 and managed service discovery with Eureka.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Testing:</a:t>
            </a:r>
            <a:r>
              <a:rPr lang="en-US" dirty="0"/>
              <a:t> Conducted API testing with Postman and performed code quality checks using </a:t>
            </a:r>
            <a:r>
              <a:rPr lang="en-US" dirty="0" err="1"/>
              <a:t>SonarLint.Additionally</a:t>
            </a:r>
            <a:r>
              <a:rPr lang="en-US" dirty="0"/>
              <a:t> with help of Junit testcase are done.</a:t>
            </a:r>
            <a:r>
              <a:rPr lang="en-US" b="1" dirty="0"/>
              <a:t> </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Feign Client-Inter-Service Communication:</a:t>
            </a:r>
            <a:r>
              <a:rPr lang="en-US" dirty="0"/>
              <a:t> Utilized Feign Client for declarative HTTP clients, simplifying inter-service communication within the microservices architecture.</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4004710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55063D-F1F4-B0DA-30AC-5261138A1501}"/>
              </a:ext>
            </a:extLst>
          </p:cNvPr>
          <p:cNvSpPr txBox="1"/>
          <p:nvPr/>
        </p:nvSpPr>
        <p:spPr>
          <a:xfrm>
            <a:off x="323850" y="902226"/>
            <a:ext cx="5673153" cy="369332"/>
          </a:xfrm>
          <a:prstGeom prst="rect">
            <a:avLst/>
          </a:prstGeom>
          <a:noFill/>
        </p:spPr>
        <p:txBody>
          <a:bodyPr wrap="square">
            <a:spAutoFit/>
          </a:bodyPr>
          <a:lstStyle/>
          <a:p>
            <a:r>
              <a:rPr lang="en-IN" b="1" dirty="0">
                <a:effectLst/>
                <a:latin typeface="Neue Machina" panose="00000500000000000000" pitchFamily="50" charset="0"/>
                <a:ea typeface="Calibri" panose="020F0502020204030204" pitchFamily="34" charset="0"/>
                <a:cs typeface="Segoe UI" panose="020B0502040204020203" pitchFamily="34" charset="0"/>
              </a:rPr>
              <a:t>Problem Statement of the Capstone Project</a:t>
            </a:r>
            <a:endParaRPr lang="en-GB" b="1" dirty="0">
              <a:latin typeface="Neue Machina" panose="00000500000000000000" pitchFamily="50" charset="0"/>
              <a:cs typeface="Segoe UI" panose="020B0502040204020203" pitchFamily="34" charset="0"/>
            </a:endParaRPr>
          </a:p>
        </p:txBody>
      </p:sp>
      <p:pic>
        <p:nvPicPr>
          <p:cNvPr id="4" name="Graphic 3">
            <a:extLst>
              <a:ext uri="{FF2B5EF4-FFF2-40B4-BE49-F238E27FC236}">
                <a16:creationId xmlns:a16="http://schemas.microsoft.com/office/drawing/2014/main" id="{42BCFCB1-DC7D-6574-5BB6-98A1F9330D80}"/>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pic>
        <p:nvPicPr>
          <p:cNvPr id="5" name="Content Placeholder 10" descr="A picture containing outdoor, jumping, air&#10;&#10;Description automatically generated">
            <a:extLst>
              <a:ext uri="{FF2B5EF4-FFF2-40B4-BE49-F238E27FC236}">
                <a16:creationId xmlns:a16="http://schemas.microsoft.com/office/drawing/2014/main" id="{14B84D51-9BF9-004F-8C43-384ACE5D686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89" r="17942"/>
          <a:stretch/>
        </p:blipFill>
        <p:spPr>
          <a:xfrm>
            <a:off x="7705639" y="1"/>
            <a:ext cx="4486361" cy="6858000"/>
          </a:xfrm>
          <a:prstGeom prst="rect">
            <a:avLst/>
          </a:prstGeom>
        </p:spPr>
      </p:pic>
      <p:cxnSp>
        <p:nvCxnSpPr>
          <p:cNvPr id="7" name="Straight Connector 6">
            <a:extLst>
              <a:ext uri="{FF2B5EF4-FFF2-40B4-BE49-F238E27FC236}">
                <a16:creationId xmlns:a16="http://schemas.microsoft.com/office/drawing/2014/main" id="{D891974B-0397-ACC8-37B6-992E943C7B33}"/>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38FE7418-EED9-BCC2-AFBF-6E2E85F06268}"/>
              </a:ext>
            </a:extLst>
          </p:cNvPr>
          <p:cNvSpPr txBox="1"/>
          <p:nvPr/>
        </p:nvSpPr>
        <p:spPr>
          <a:xfrm>
            <a:off x="323850" y="1433543"/>
            <a:ext cx="7275830" cy="6186309"/>
          </a:xfrm>
          <a:prstGeom prst="rect">
            <a:avLst/>
          </a:prstGeom>
          <a:noFill/>
        </p:spPr>
        <p:txBody>
          <a:bodyPr wrap="square" rtlCol="0">
            <a:spAutoFit/>
          </a:bodyPr>
          <a:lstStyle/>
          <a:p>
            <a:r>
              <a:rPr lang="en-US" b="1" dirty="0"/>
              <a:t>Overview:</a:t>
            </a:r>
            <a:endParaRPr lang="en-US" dirty="0"/>
          </a:p>
          <a:p>
            <a:r>
              <a:rPr lang="en-US" dirty="0"/>
              <a:t>The aviation industry requires a robust and efficient system to manage and oversee various aspects of air transport operations, including airport details, plane management, and passenger bookings. Administrators need a centralized platform to perform these tasks seamlessly, ensuring smooth operations and accurate data management.</a:t>
            </a:r>
          </a:p>
          <a:p>
            <a:endParaRPr lang="en-US" dirty="0"/>
          </a:p>
          <a:p>
            <a:r>
              <a:rPr lang="en-US" b="1" dirty="0"/>
              <a:t>Challenges: </a:t>
            </a:r>
          </a:p>
          <a:p>
            <a:endParaRPr lang="en-US" b="1" dirty="0"/>
          </a:p>
          <a:p>
            <a:pPr marL="285750" indent="-285750">
              <a:buFont typeface="Arial" panose="020B0604020202020204" pitchFamily="34" charset="0"/>
              <a:buChar char="•"/>
            </a:pPr>
            <a:r>
              <a:rPr lang="en-US" b="1" dirty="0"/>
              <a:t>Authentication &amp; Security: </a:t>
            </a:r>
            <a:r>
              <a:rPr lang="en-US" dirty="0"/>
              <a:t>Secure login, password policies, and account lockout.</a:t>
            </a:r>
          </a:p>
          <a:p>
            <a:pPr marL="285750" indent="-285750">
              <a:buFont typeface="Arial" panose="020B0604020202020204" pitchFamily="34" charset="0"/>
              <a:buChar char="•"/>
            </a:pPr>
            <a:r>
              <a:rPr lang="en-US" b="1" dirty="0"/>
              <a:t>Airport Management</a:t>
            </a:r>
            <a:r>
              <a:rPr lang="en-US" dirty="0"/>
              <a:t>: Viewing, managing, and adding airports with autogenerated codes.</a:t>
            </a:r>
          </a:p>
          <a:p>
            <a:pPr marL="285750" indent="-285750">
              <a:buFont typeface="Arial" panose="020B0604020202020204" pitchFamily="34" charset="0"/>
              <a:buChar char="•"/>
            </a:pPr>
            <a:r>
              <a:rPr lang="en-US" b="1" dirty="0"/>
              <a:t>Plane Management: </a:t>
            </a:r>
            <a:r>
              <a:rPr lang="en-US" dirty="0"/>
              <a:t>Managing planes, including autogenerated registration numbers and image storage.</a:t>
            </a:r>
          </a:p>
          <a:p>
            <a:pPr marL="285750" indent="-285750">
              <a:buFont typeface="Arial" panose="020B0604020202020204" pitchFamily="34" charset="0"/>
              <a:buChar char="•"/>
            </a:pPr>
            <a:r>
              <a:rPr lang="en-US" b="1" dirty="0"/>
              <a:t>Booking Management: </a:t>
            </a:r>
            <a:r>
              <a:rPr lang="en-US" dirty="0"/>
              <a:t>Handling bookings with autogenerated IDs, and validation of dates and times.</a:t>
            </a:r>
          </a:p>
          <a:p>
            <a:pPr marL="285750" indent="-285750">
              <a:buFont typeface="Arial" panose="020B0604020202020204" pitchFamily="34" charset="0"/>
              <a:buChar char="•"/>
            </a:pPr>
            <a:r>
              <a:rPr lang="en-US" b="1" dirty="0"/>
              <a:t>Administrator Registration: </a:t>
            </a:r>
            <a:r>
              <a:rPr lang="en-US" dirty="0"/>
              <a:t>New admin registration with validations for email, phone number, and password.</a:t>
            </a:r>
          </a:p>
          <a:p>
            <a:pPr marL="285750" indent="-285750">
              <a:buFont typeface="Arial" panose="020B0604020202020204" pitchFamily="34" charset="0"/>
              <a:buChar char="•"/>
            </a:pPr>
            <a:endParaRPr lang="en-US" b="1" dirty="0"/>
          </a:p>
          <a:p>
            <a:endParaRPr lang="en-US" dirty="0"/>
          </a:p>
          <a:p>
            <a:endParaRPr lang="en-US" dirty="0"/>
          </a:p>
        </p:txBody>
      </p:sp>
    </p:spTree>
    <p:extLst>
      <p:ext uri="{BB962C8B-B14F-4D97-AF65-F5344CB8AC3E}">
        <p14:creationId xmlns:p14="http://schemas.microsoft.com/office/powerpoint/2010/main" val="3518746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55063D-F1F4-B0DA-30AC-5261138A1501}"/>
              </a:ext>
            </a:extLst>
          </p:cNvPr>
          <p:cNvSpPr txBox="1"/>
          <p:nvPr/>
        </p:nvSpPr>
        <p:spPr>
          <a:xfrm>
            <a:off x="323850" y="902226"/>
            <a:ext cx="5673153" cy="369332"/>
          </a:xfrm>
          <a:prstGeom prst="rect">
            <a:avLst/>
          </a:prstGeom>
          <a:noFill/>
        </p:spPr>
        <p:txBody>
          <a:bodyPr wrap="square">
            <a:spAutoFit/>
          </a:bodyPr>
          <a:lstStyle/>
          <a:p>
            <a:r>
              <a:rPr lang="en-IN" b="1" dirty="0">
                <a:effectLst/>
                <a:latin typeface="Neue Machina" panose="00000500000000000000" pitchFamily="50" charset="0"/>
                <a:ea typeface="Calibri" panose="020F0502020204030204" pitchFamily="34" charset="0"/>
                <a:cs typeface="Segoe UI" panose="020B0502040204020203" pitchFamily="34" charset="0"/>
              </a:rPr>
              <a:t>Problem Statement of the Capstone Project</a:t>
            </a:r>
            <a:endParaRPr lang="en-GB" b="1" dirty="0">
              <a:latin typeface="Neue Machina" panose="00000500000000000000" pitchFamily="50" charset="0"/>
              <a:cs typeface="Segoe UI" panose="020B0502040204020203" pitchFamily="34" charset="0"/>
            </a:endParaRPr>
          </a:p>
        </p:txBody>
      </p:sp>
      <p:pic>
        <p:nvPicPr>
          <p:cNvPr id="4" name="Graphic 3">
            <a:extLst>
              <a:ext uri="{FF2B5EF4-FFF2-40B4-BE49-F238E27FC236}">
                <a16:creationId xmlns:a16="http://schemas.microsoft.com/office/drawing/2014/main" id="{42BCFCB1-DC7D-6574-5BB6-98A1F9330D80}"/>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pic>
        <p:nvPicPr>
          <p:cNvPr id="5" name="Content Placeholder 10" descr="A picture containing outdoor, jumping, air&#10;&#10;Description automatically generated">
            <a:extLst>
              <a:ext uri="{FF2B5EF4-FFF2-40B4-BE49-F238E27FC236}">
                <a16:creationId xmlns:a16="http://schemas.microsoft.com/office/drawing/2014/main" id="{14B84D51-9BF9-004F-8C43-384ACE5D686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89" r="17942"/>
          <a:stretch/>
        </p:blipFill>
        <p:spPr>
          <a:xfrm>
            <a:off x="7705639" y="1"/>
            <a:ext cx="4486361" cy="6858000"/>
          </a:xfrm>
          <a:prstGeom prst="rect">
            <a:avLst/>
          </a:prstGeom>
        </p:spPr>
      </p:pic>
      <p:cxnSp>
        <p:nvCxnSpPr>
          <p:cNvPr id="7" name="Straight Connector 6">
            <a:extLst>
              <a:ext uri="{FF2B5EF4-FFF2-40B4-BE49-F238E27FC236}">
                <a16:creationId xmlns:a16="http://schemas.microsoft.com/office/drawing/2014/main" id="{D891974B-0397-ACC8-37B6-992E943C7B33}"/>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38FE7418-EED9-BCC2-AFBF-6E2E85F06268}"/>
              </a:ext>
            </a:extLst>
          </p:cNvPr>
          <p:cNvSpPr txBox="1"/>
          <p:nvPr/>
        </p:nvSpPr>
        <p:spPr>
          <a:xfrm>
            <a:off x="323850" y="1433543"/>
            <a:ext cx="7275830" cy="5078313"/>
          </a:xfrm>
          <a:prstGeom prst="rect">
            <a:avLst/>
          </a:prstGeom>
          <a:noFill/>
        </p:spPr>
        <p:txBody>
          <a:bodyPr wrap="square" rtlCol="0">
            <a:spAutoFit/>
          </a:bodyPr>
          <a:lstStyle/>
          <a:p>
            <a:r>
              <a:rPr lang="en-US" b="1" dirty="0"/>
              <a:t>Objective</a:t>
            </a:r>
            <a:r>
              <a:rPr lang="en-US" dirty="0"/>
              <a:t> </a:t>
            </a:r>
          </a:p>
          <a:p>
            <a:r>
              <a:rPr lang="en-US" dirty="0"/>
              <a:t>Develop an advanced Air Transport System (ATS) using microservices with Spring Boot and AWS to improve how airports, planes, and bookings are managed, focusing on security, scalability, and ease of use.</a:t>
            </a:r>
          </a:p>
          <a:p>
            <a:endParaRPr lang="en-US" b="1" dirty="0"/>
          </a:p>
          <a:p>
            <a:r>
              <a:rPr lang="en-US" b="1" dirty="0"/>
              <a:t>Key Features</a:t>
            </a:r>
          </a:p>
          <a:p>
            <a:endParaRPr lang="en-US" b="1" dirty="0"/>
          </a:p>
          <a:p>
            <a:pPr>
              <a:buFont typeface="Arial" panose="020B0604020202020204" pitchFamily="34" charset="0"/>
              <a:buChar char="•"/>
            </a:pPr>
            <a:r>
              <a:rPr lang="en-US" b="1" dirty="0"/>
              <a:t>Integrated Platform</a:t>
            </a:r>
            <a:r>
              <a:rPr lang="en-US" dirty="0"/>
              <a:t>: Seamlessly manage all aspects of airports, planes, and bookings from a single, unified system.</a:t>
            </a:r>
          </a:p>
          <a:p>
            <a:pPr>
              <a:buFont typeface="Arial" panose="020B0604020202020204" pitchFamily="34" charset="0"/>
              <a:buChar char="•"/>
            </a:pPr>
            <a:r>
              <a:rPr lang="en-US" b="1" dirty="0"/>
              <a:t>Automation &amp; Precision</a:t>
            </a:r>
            <a:r>
              <a:rPr lang="en-US" dirty="0"/>
              <a:t>: Implement automated ID generation to minimize manual errors and streamline processes.</a:t>
            </a:r>
          </a:p>
          <a:p>
            <a:pPr>
              <a:buFont typeface="Arial" panose="020B0604020202020204" pitchFamily="34" charset="0"/>
              <a:buChar char="•"/>
            </a:pPr>
            <a:r>
              <a:rPr lang="en-US" b="1" dirty="0"/>
              <a:t>Robust Security</a:t>
            </a:r>
            <a:r>
              <a:rPr lang="en-US" dirty="0"/>
              <a:t>: Incorporate advanced security protocols to ensure the protection of sensitive data across the system.</a:t>
            </a:r>
          </a:p>
          <a:p>
            <a:pPr>
              <a:buFont typeface="Arial" panose="020B0604020202020204" pitchFamily="34" charset="0"/>
              <a:buChar char="•"/>
            </a:pPr>
            <a:r>
              <a:rPr lang="en-US" b="1" dirty="0"/>
              <a:t>Scalable Infrastructure</a:t>
            </a:r>
            <a:r>
              <a:rPr lang="en-US" dirty="0"/>
              <a:t>: Leverage microservices and AWS to create a highly flexible and scalable architecture, adaptable to future growth.</a:t>
            </a:r>
          </a:p>
          <a:p>
            <a:pPr>
              <a:buFont typeface="Arial" panose="020B0604020202020204" pitchFamily="34" charset="0"/>
              <a:buChar char="•"/>
            </a:pPr>
            <a:r>
              <a:rPr lang="en-US" b="1" dirty="0"/>
              <a:t>Intuitive User Experience</a:t>
            </a:r>
            <a:r>
              <a:rPr lang="en-US" dirty="0"/>
              <a:t>: Design a user-friendly interface that promotes efficient and effortless management of operations.</a:t>
            </a:r>
          </a:p>
          <a:p>
            <a:endParaRPr lang="en-US" dirty="0"/>
          </a:p>
        </p:txBody>
      </p:sp>
    </p:spTree>
    <p:extLst>
      <p:ext uri="{BB962C8B-B14F-4D97-AF65-F5344CB8AC3E}">
        <p14:creationId xmlns:p14="http://schemas.microsoft.com/office/powerpoint/2010/main" val="40626372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1421C8-8710-4BD4-4F97-DBEBDC45F2E5}"/>
              </a:ext>
            </a:extLst>
          </p:cNvPr>
          <p:cNvSpPr/>
          <p:nvPr/>
        </p:nvSpPr>
        <p:spPr>
          <a:xfrm>
            <a:off x="0" y="0"/>
            <a:ext cx="12192000" cy="6858000"/>
          </a:xfrm>
          <a:prstGeom prst="rect">
            <a:avLst/>
          </a:prstGeom>
          <a:solidFill>
            <a:srgbClr val="151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Graphic 2">
            <a:extLst>
              <a:ext uri="{FF2B5EF4-FFF2-40B4-BE49-F238E27FC236}">
                <a16:creationId xmlns:a16="http://schemas.microsoft.com/office/drawing/2014/main" id="{670B435F-8BC0-8A7B-6294-85CE9B84AFC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4" name="Straight Connector 3">
            <a:extLst>
              <a:ext uri="{FF2B5EF4-FFF2-40B4-BE49-F238E27FC236}">
                <a16:creationId xmlns:a16="http://schemas.microsoft.com/office/drawing/2014/main" id="{822FF82F-5501-977F-6AAC-5D63218C99A4}"/>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A12DB8EB-FEC5-5202-E1DA-BE3E1B79E1CF}"/>
              </a:ext>
            </a:extLst>
          </p:cNvPr>
          <p:cNvSpPr txBox="1"/>
          <p:nvPr/>
        </p:nvSpPr>
        <p:spPr>
          <a:xfrm>
            <a:off x="2294164" y="740228"/>
            <a:ext cx="7546522" cy="523220"/>
          </a:xfrm>
          <a:prstGeom prst="rect">
            <a:avLst/>
          </a:prstGeom>
          <a:noFill/>
        </p:spPr>
        <p:txBody>
          <a:bodyPr wrap="square" rtlCol="0">
            <a:spAutoFit/>
          </a:bodyPr>
          <a:lstStyle/>
          <a:p>
            <a:r>
              <a:rPr lang="en-US" sz="2800" b="1" dirty="0">
                <a:solidFill>
                  <a:schemeClr val="bg1"/>
                </a:solidFill>
              </a:rPr>
              <a:t>Structure of Login, Admin, Plane Microservice</a:t>
            </a:r>
          </a:p>
        </p:txBody>
      </p:sp>
      <p:pic>
        <p:nvPicPr>
          <p:cNvPr id="7" name="Picture 6">
            <a:extLst>
              <a:ext uri="{FF2B5EF4-FFF2-40B4-BE49-F238E27FC236}">
                <a16:creationId xmlns:a16="http://schemas.microsoft.com/office/drawing/2014/main" id="{C29EE34E-21BF-76D5-11DA-994DA382F4A4}"/>
              </a:ext>
            </a:extLst>
          </p:cNvPr>
          <p:cNvPicPr>
            <a:picLocks noChangeAspect="1"/>
          </p:cNvPicPr>
          <p:nvPr/>
        </p:nvPicPr>
        <p:blipFill>
          <a:blip r:embed="rId4"/>
          <a:stretch>
            <a:fillRect/>
          </a:stretch>
        </p:blipFill>
        <p:spPr>
          <a:xfrm>
            <a:off x="778839" y="1530804"/>
            <a:ext cx="3030650" cy="4941105"/>
          </a:xfrm>
          <a:prstGeom prst="rect">
            <a:avLst/>
          </a:prstGeom>
        </p:spPr>
      </p:pic>
      <p:pic>
        <p:nvPicPr>
          <p:cNvPr id="11" name="Picture 10">
            <a:extLst>
              <a:ext uri="{FF2B5EF4-FFF2-40B4-BE49-F238E27FC236}">
                <a16:creationId xmlns:a16="http://schemas.microsoft.com/office/drawing/2014/main" id="{227A090D-FBEA-4F19-00C5-EB0B32F59FD1}"/>
              </a:ext>
            </a:extLst>
          </p:cNvPr>
          <p:cNvPicPr>
            <a:picLocks noChangeAspect="1"/>
          </p:cNvPicPr>
          <p:nvPr/>
        </p:nvPicPr>
        <p:blipFill>
          <a:blip r:embed="rId5"/>
          <a:stretch>
            <a:fillRect/>
          </a:stretch>
        </p:blipFill>
        <p:spPr>
          <a:xfrm>
            <a:off x="4443378" y="1530804"/>
            <a:ext cx="3030650" cy="4921351"/>
          </a:xfrm>
          <a:prstGeom prst="rect">
            <a:avLst/>
          </a:prstGeom>
        </p:spPr>
      </p:pic>
      <p:pic>
        <p:nvPicPr>
          <p:cNvPr id="14" name="Picture 13">
            <a:extLst>
              <a:ext uri="{FF2B5EF4-FFF2-40B4-BE49-F238E27FC236}">
                <a16:creationId xmlns:a16="http://schemas.microsoft.com/office/drawing/2014/main" id="{832D68E9-8F34-38BD-6C97-E4177FB15A07}"/>
              </a:ext>
            </a:extLst>
          </p:cNvPr>
          <p:cNvPicPr>
            <a:picLocks noChangeAspect="1"/>
          </p:cNvPicPr>
          <p:nvPr/>
        </p:nvPicPr>
        <p:blipFill>
          <a:blip r:embed="rId6"/>
          <a:stretch>
            <a:fillRect/>
          </a:stretch>
        </p:blipFill>
        <p:spPr>
          <a:xfrm>
            <a:off x="8077226" y="1530804"/>
            <a:ext cx="3030650" cy="4921346"/>
          </a:xfrm>
          <a:prstGeom prst="rect">
            <a:avLst/>
          </a:prstGeom>
        </p:spPr>
      </p:pic>
    </p:spTree>
    <p:extLst>
      <p:ext uri="{BB962C8B-B14F-4D97-AF65-F5344CB8AC3E}">
        <p14:creationId xmlns:p14="http://schemas.microsoft.com/office/powerpoint/2010/main" val="1490347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1421C8-8710-4BD4-4F97-DBEBDC45F2E5}"/>
              </a:ext>
            </a:extLst>
          </p:cNvPr>
          <p:cNvSpPr/>
          <p:nvPr/>
        </p:nvSpPr>
        <p:spPr>
          <a:xfrm>
            <a:off x="0" y="0"/>
            <a:ext cx="12192000" cy="6858000"/>
          </a:xfrm>
          <a:prstGeom prst="rect">
            <a:avLst/>
          </a:prstGeom>
          <a:solidFill>
            <a:srgbClr val="151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Graphic 2">
            <a:extLst>
              <a:ext uri="{FF2B5EF4-FFF2-40B4-BE49-F238E27FC236}">
                <a16:creationId xmlns:a16="http://schemas.microsoft.com/office/drawing/2014/main" id="{670B435F-8BC0-8A7B-6294-85CE9B84AFC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4" name="Straight Connector 3">
            <a:extLst>
              <a:ext uri="{FF2B5EF4-FFF2-40B4-BE49-F238E27FC236}">
                <a16:creationId xmlns:a16="http://schemas.microsoft.com/office/drawing/2014/main" id="{822FF82F-5501-977F-6AAC-5D63218C99A4}"/>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A12DB8EB-FEC5-5202-E1DA-BE3E1B79E1CF}"/>
              </a:ext>
            </a:extLst>
          </p:cNvPr>
          <p:cNvSpPr txBox="1"/>
          <p:nvPr/>
        </p:nvSpPr>
        <p:spPr>
          <a:xfrm>
            <a:off x="2294164" y="740228"/>
            <a:ext cx="7546522" cy="523220"/>
          </a:xfrm>
          <a:prstGeom prst="rect">
            <a:avLst/>
          </a:prstGeom>
          <a:noFill/>
        </p:spPr>
        <p:txBody>
          <a:bodyPr wrap="square" rtlCol="0">
            <a:spAutoFit/>
          </a:bodyPr>
          <a:lstStyle/>
          <a:p>
            <a:r>
              <a:rPr lang="en-US" sz="2800" b="1" dirty="0">
                <a:solidFill>
                  <a:schemeClr val="bg1"/>
                </a:solidFill>
              </a:rPr>
              <a:t>Structure of Airport, Booking Microservice</a:t>
            </a:r>
          </a:p>
        </p:txBody>
      </p:sp>
      <p:pic>
        <p:nvPicPr>
          <p:cNvPr id="10" name="Picture 9">
            <a:extLst>
              <a:ext uri="{FF2B5EF4-FFF2-40B4-BE49-F238E27FC236}">
                <a16:creationId xmlns:a16="http://schemas.microsoft.com/office/drawing/2014/main" id="{60324067-29D7-8E4B-B82A-EF8B2DB148BB}"/>
              </a:ext>
            </a:extLst>
          </p:cNvPr>
          <p:cNvPicPr>
            <a:picLocks noChangeAspect="1"/>
          </p:cNvPicPr>
          <p:nvPr/>
        </p:nvPicPr>
        <p:blipFill>
          <a:blip r:embed="rId4"/>
          <a:stretch>
            <a:fillRect/>
          </a:stretch>
        </p:blipFill>
        <p:spPr>
          <a:xfrm>
            <a:off x="1403472" y="1529249"/>
            <a:ext cx="3363481" cy="5104552"/>
          </a:xfrm>
          <a:prstGeom prst="rect">
            <a:avLst/>
          </a:prstGeom>
        </p:spPr>
      </p:pic>
      <p:pic>
        <p:nvPicPr>
          <p:cNvPr id="13" name="Picture 12">
            <a:extLst>
              <a:ext uri="{FF2B5EF4-FFF2-40B4-BE49-F238E27FC236}">
                <a16:creationId xmlns:a16="http://schemas.microsoft.com/office/drawing/2014/main" id="{ECA1A97C-065D-E1A5-DE45-7ECFB5AA9864}"/>
              </a:ext>
            </a:extLst>
          </p:cNvPr>
          <p:cNvPicPr>
            <a:picLocks noChangeAspect="1"/>
          </p:cNvPicPr>
          <p:nvPr/>
        </p:nvPicPr>
        <p:blipFill>
          <a:blip r:embed="rId5"/>
          <a:stretch>
            <a:fillRect/>
          </a:stretch>
        </p:blipFill>
        <p:spPr>
          <a:xfrm>
            <a:off x="5797333" y="1549972"/>
            <a:ext cx="3363481" cy="5083828"/>
          </a:xfrm>
          <a:prstGeom prst="rect">
            <a:avLst/>
          </a:prstGeom>
        </p:spPr>
      </p:pic>
    </p:spTree>
    <p:extLst>
      <p:ext uri="{BB962C8B-B14F-4D97-AF65-F5344CB8AC3E}">
        <p14:creationId xmlns:p14="http://schemas.microsoft.com/office/powerpoint/2010/main" val="1183913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1421C8-8710-4BD4-4F97-DBEBDC45F2E5}"/>
              </a:ext>
            </a:extLst>
          </p:cNvPr>
          <p:cNvSpPr/>
          <p:nvPr/>
        </p:nvSpPr>
        <p:spPr>
          <a:xfrm>
            <a:off x="0" y="0"/>
            <a:ext cx="12192000" cy="6858000"/>
          </a:xfrm>
          <a:prstGeom prst="rect">
            <a:avLst/>
          </a:prstGeom>
          <a:solidFill>
            <a:srgbClr val="151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Graphic 2">
            <a:extLst>
              <a:ext uri="{FF2B5EF4-FFF2-40B4-BE49-F238E27FC236}">
                <a16:creationId xmlns:a16="http://schemas.microsoft.com/office/drawing/2014/main" id="{670B435F-8BC0-8A7B-6294-85CE9B84AFC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4" name="Straight Connector 3">
            <a:extLst>
              <a:ext uri="{FF2B5EF4-FFF2-40B4-BE49-F238E27FC236}">
                <a16:creationId xmlns:a16="http://schemas.microsoft.com/office/drawing/2014/main" id="{822FF82F-5501-977F-6AAC-5D63218C99A4}"/>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A12DB8EB-FEC5-5202-E1DA-BE3E1B79E1CF}"/>
              </a:ext>
            </a:extLst>
          </p:cNvPr>
          <p:cNvSpPr txBox="1"/>
          <p:nvPr/>
        </p:nvSpPr>
        <p:spPr>
          <a:xfrm>
            <a:off x="413657" y="740228"/>
            <a:ext cx="11146972" cy="523220"/>
          </a:xfrm>
          <a:prstGeom prst="rect">
            <a:avLst/>
          </a:prstGeom>
          <a:noFill/>
        </p:spPr>
        <p:txBody>
          <a:bodyPr wrap="square" rtlCol="0">
            <a:spAutoFit/>
          </a:bodyPr>
          <a:lstStyle/>
          <a:p>
            <a:r>
              <a:rPr lang="en-US" sz="2800" b="1" dirty="0">
                <a:solidFill>
                  <a:schemeClr val="bg1"/>
                </a:solidFill>
              </a:rPr>
              <a:t>   Booking Microservice – Repository, Service, Junit, </a:t>
            </a:r>
            <a:r>
              <a:rPr lang="en-US" sz="2800" b="1" dirty="0" err="1">
                <a:solidFill>
                  <a:schemeClr val="bg1"/>
                </a:solidFill>
              </a:rPr>
              <a:t>application.properties</a:t>
            </a:r>
            <a:endParaRPr lang="en-US" sz="2800" b="1" dirty="0">
              <a:solidFill>
                <a:schemeClr val="bg1"/>
              </a:solidFill>
            </a:endParaRPr>
          </a:p>
        </p:txBody>
      </p:sp>
      <p:pic>
        <p:nvPicPr>
          <p:cNvPr id="13" name="Picture 12">
            <a:extLst>
              <a:ext uri="{FF2B5EF4-FFF2-40B4-BE49-F238E27FC236}">
                <a16:creationId xmlns:a16="http://schemas.microsoft.com/office/drawing/2014/main" id="{678A9D3C-06A1-E42E-712C-399B44072510}"/>
              </a:ext>
            </a:extLst>
          </p:cNvPr>
          <p:cNvPicPr>
            <a:picLocks noChangeAspect="1"/>
          </p:cNvPicPr>
          <p:nvPr/>
        </p:nvPicPr>
        <p:blipFill>
          <a:blip r:embed="rId4"/>
          <a:stretch>
            <a:fillRect/>
          </a:stretch>
        </p:blipFill>
        <p:spPr>
          <a:xfrm>
            <a:off x="7459025" y="1457127"/>
            <a:ext cx="4101604" cy="5207194"/>
          </a:xfrm>
          <a:prstGeom prst="rect">
            <a:avLst/>
          </a:prstGeom>
        </p:spPr>
      </p:pic>
      <p:pic>
        <p:nvPicPr>
          <p:cNvPr id="7" name="Picture 6">
            <a:extLst>
              <a:ext uri="{FF2B5EF4-FFF2-40B4-BE49-F238E27FC236}">
                <a16:creationId xmlns:a16="http://schemas.microsoft.com/office/drawing/2014/main" id="{32273247-ADFB-91F2-779D-E0CF54DE1C3F}"/>
              </a:ext>
            </a:extLst>
          </p:cNvPr>
          <p:cNvPicPr>
            <a:picLocks noChangeAspect="1"/>
          </p:cNvPicPr>
          <p:nvPr/>
        </p:nvPicPr>
        <p:blipFill>
          <a:blip r:embed="rId5"/>
          <a:stretch>
            <a:fillRect/>
          </a:stretch>
        </p:blipFill>
        <p:spPr>
          <a:xfrm>
            <a:off x="300101" y="1457128"/>
            <a:ext cx="6849432" cy="1508706"/>
          </a:xfrm>
          <a:prstGeom prst="rect">
            <a:avLst/>
          </a:prstGeom>
        </p:spPr>
      </p:pic>
      <p:pic>
        <p:nvPicPr>
          <p:cNvPr id="11" name="Picture 10">
            <a:extLst>
              <a:ext uri="{FF2B5EF4-FFF2-40B4-BE49-F238E27FC236}">
                <a16:creationId xmlns:a16="http://schemas.microsoft.com/office/drawing/2014/main" id="{6885791D-E0F0-76DA-B20A-E32EB60706C5}"/>
              </a:ext>
            </a:extLst>
          </p:cNvPr>
          <p:cNvPicPr>
            <a:picLocks noChangeAspect="1"/>
          </p:cNvPicPr>
          <p:nvPr/>
        </p:nvPicPr>
        <p:blipFill>
          <a:blip r:embed="rId6"/>
          <a:stretch>
            <a:fillRect/>
          </a:stretch>
        </p:blipFill>
        <p:spPr>
          <a:xfrm>
            <a:off x="286733" y="3060062"/>
            <a:ext cx="6885560" cy="1000662"/>
          </a:xfrm>
          <a:prstGeom prst="rect">
            <a:avLst/>
          </a:prstGeom>
        </p:spPr>
      </p:pic>
      <p:pic>
        <p:nvPicPr>
          <p:cNvPr id="14" name="Picture 13">
            <a:extLst>
              <a:ext uri="{FF2B5EF4-FFF2-40B4-BE49-F238E27FC236}">
                <a16:creationId xmlns:a16="http://schemas.microsoft.com/office/drawing/2014/main" id="{11FFAF8C-A647-E4AB-2FCD-8AF266801A35}"/>
              </a:ext>
            </a:extLst>
          </p:cNvPr>
          <p:cNvPicPr>
            <a:picLocks noChangeAspect="1"/>
          </p:cNvPicPr>
          <p:nvPr/>
        </p:nvPicPr>
        <p:blipFill>
          <a:blip r:embed="rId7"/>
          <a:stretch>
            <a:fillRect/>
          </a:stretch>
        </p:blipFill>
        <p:spPr>
          <a:xfrm>
            <a:off x="286733" y="4154952"/>
            <a:ext cx="6885560" cy="2352726"/>
          </a:xfrm>
          <a:prstGeom prst="rect">
            <a:avLst/>
          </a:prstGeom>
        </p:spPr>
      </p:pic>
    </p:spTree>
    <p:extLst>
      <p:ext uri="{BB962C8B-B14F-4D97-AF65-F5344CB8AC3E}">
        <p14:creationId xmlns:p14="http://schemas.microsoft.com/office/powerpoint/2010/main" val="522435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1421C8-8710-4BD4-4F97-DBEBDC45F2E5}"/>
              </a:ext>
            </a:extLst>
          </p:cNvPr>
          <p:cNvSpPr/>
          <p:nvPr/>
        </p:nvSpPr>
        <p:spPr>
          <a:xfrm>
            <a:off x="0" y="21772"/>
            <a:ext cx="12192000" cy="6858000"/>
          </a:xfrm>
          <a:prstGeom prst="rect">
            <a:avLst/>
          </a:prstGeom>
          <a:solidFill>
            <a:srgbClr val="151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Graphic 2">
            <a:extLst>
              <a:ext uri="{FF2B5EF4-FFF2-40B4-BE49-F238E27FC236}">
                <a16:creationId xmlns:a16="http://schemas.microsoft.com/office/drawing/2014/main" id="{670B435F-8BC0-8A7B-6294-85CE9B84AFC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4" name="Straight Connector 3">
            <a:extLst>
              <a:ext uri="{FF2B5EF4-FFF2-40B4-BE49-F238E27FC236}">
                <a16:creationId xmlns:a16="http://schemas.microsoft.com/office/drawing/2014/main" id="{822FF82F-5501-977F-6AAC-5D63218C99A4}"/>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A12DB8EB-FEC5-5202-E1DA-BE3E1B79E1CF}"/>
              </a:ext>
            </a:extLst>
          </p:cNvPr>
          <p:cNvSpPr txBox="1"/>
          <p:nvPr/>
        </p:nvSpPr>
        <p:spPr>
          <a:xfrm>
            <a:off x="370114" y="740228"/>
            <a:ext cx="9470572" cy="523220"/>
          </a:xfrm>
          <a:prstGeom prst="rect">
            <a:avLst/>
          </a:prstGeom>
          <a:noFill/>
        </p:spPr>
        <p:txBody>
          <a:bodyPr wrap="square" rtlCol="0">
            <a:spAutoFit/>
          </a:bodyPr>
          <a:lstStyle/>
          <a:p>
            <a:r>
              <a:rPr lang="en-US" sz="2800" b="1" dirty="0">
                <a:solidFill>
                  <a:schemeClr val="bg1"/>
                </a:solidFill>
              </a:rPr>
              <a:t>Booking Microservice – Controller, Database, Postman</a:t>
            </a:r>
          </a:p>
        </p:txBody>
      </p:sp>
      <p:pic>
        <p:nvPicPr>
          <p:cNvPr id="10" name="Picture 9">
            <a:extLst>
              <a:ext uri="{FF2B5EF4-FFF2-40B4-BE49-F238E27FC236}">
                <a16:creationId xmlns:a16="http://schemas.microsoft.com/office/drawing/2014/main" id="{1FCD151C-0612-DAB3-7D7C-1A92B821BB57}"/>
              </a:ext>
            </a:extLst>
          </p:cNvPr>
          <p:cNvPicPr>
            <a:picLocks noChangeAspect="1"/>
          </p:cNvPicPr>
          <p:nvPr/>
        </p:nvPicPr>
        <p:blipFill>
          <a:blip r:embed="rId4"/>
          <a:stretch>
            <a:fillRect/>
          </a:stretch>
        </p:blipFill>
        <p:spPr>
          <a:xfrm>
            <a:off x="323462" y="1510849"/>
            <a:ext cx="6167278" cy="2726584"/>
          </a:xfrm>
          <a:prstGeom prst="rect">
            <a:avLst/>
          </a:prstGeom>
        </p:spPr>
      </p:pic>
      <p:pic>
        <p:nvPicPr>
          <p:cNvPr id="13" name="Picture 12">
            <a:extLst>
              <a:ext uri="{FF2B5EF4-FFF2-40B4-BE49-F238E27FC236}">
                <a16:creationId xmlns:a16="http://schemas.microsoft.com/office/drawing/2014/main" id="{B4E50137-56CD-817C-38BC-51133CAC3F6D}"/>
              </a:ext>
            </a:extLst>
          </p:cNvPr>
          <p:cNvPicPr>
            <a:picLocks noChangeAspect="1"/>
          </p:cNvPicPr>
          <p:nvPr/>
        </p:nvPicPr>
        <p:blipFill>
          <a:blip r:embed="rId5"/>
          <a:stretch>
            <a:fillRect/>
          </a:stretch>
        </p:blipFill>
        <p:spPr>
          <a:xfrm>
            <a:off x="323850" y="4473471"/>
            <a:ext cx="11587101" cy="2010452"/>
          </a:xfrm>
          <a:prstGeom prst="rect">
            <a:avLst/>
          </a:prstGeom>
        </p:spPr>
      </p:pic>
      <p:pic>
        <p:nvPicPr>
          <p:cNvPr id="17" name="Picture 16">
            <a:extLst>
              <a:ext uri="{FF2B5EF4-FFF2-40B4-BE49-F238E27FC236}">
                <a16:creationId xmlns:a16="http://schemas.microsoft.com/office/drawing/2014/main" id="{2A50FA16-83E3-4746-023D-24E2EB065A78}"/>
              </a:ext>
            </a:extLst>
          </p:cNvPr>
          <p:cNvPicPr>
            <a:picLocks noChangeAspect="1"/>
          </p:cNvPicPr>
          <p:nvPr/>
        </p:nvPicPr>
        <p:blipFill rotWithShape="1">
          <a:blip r:embed="rId6"/>
          <a:srcRect r="-25050"/>
          <a:stretch/>
        </p:blipFill>
        <p:spPr>
          <a:xfrm>
            <a:off x="6893725" y="1514239"/>
            <a:ext cx="2684823" cy="2238363"/>
          </a:xfrm>
          <a:prstGeom prst="rect">
            <a:avLst/>
          </a:prstGeom>
        </p:spPr>
      </p:pic>
      <p:pic>
        <p:nvPicPr>
          <p:cNvPr id="19" name="Picture 18">
            <a:extLst>
              <a:ext uri="{FF2B5EF4-FFF2-40B4-BE49-F238E27FC236}">
                <a16:creationId xmlns:a16="http://schemas.microsoft.com/office/drawing/2014/main" id="{70E513A9-9DB4-E825-D907-05E0D03E3B00}"/>
              </a:ext>
            </a:extLst>
          </p:cNvPr>
          <p:cNvPicPr>
            <a:picLocks noChangeAspect="1"/>
          </p:cNvPicPr>
          <p:nvPr/>
        </p:nvPicPr>
        <p:blipFill>
          <a:blip r:embed="rId7"/>
          <a:stretch>
            <a:fillRect/>
          </a:stretch>
        </p:blipFill>
        <p:spPr>
          <a:xfrm>
            <a:off x="9329166" y="636611"/>
            <a:ext cx="2404347" cy="3600823"/>
          </a:xfrm>
          <a:prstGeom prst="rect">
            <a:avLst/>
          </a:prstGeom>
        </p:spPr>
      </p:pic>
    </p:spTree>
    <p:extLst>
      <p:ext uri="{BB962C8B-B14F-4D97-AF65-F5344CB8AC3E}">
        <p14:creationId xmlns:p14="http://schemas.microsoft.com/office/powerpoint/2010/main" val="14700226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669</TotalTime>
  <Words>684</Words>
  <Application>Microsoft Office PowerPoint</Application>
  <PresentationFormat>Widescreen</PresentationFormat>
  <Paragraphs>65</Paragraphs>
  <Slides>17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Aptos</vt:lpstr>
      <vt:lpstr>Arial</vt:lpstr>
      <vt:lpstr>Calibri</vt:lpstr>
      <vt:lpstr>Calibri Light</vt:lpstr>
      <vt:lpstr>Helvetica</vt:lpstr>
      <vt:lpstr>Neue Machina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Karan Soni</dc:creator>
  <cp:lastModifiedBy>Nandhini Venkatesan</cp:lastModifiedBy>
  <cp:revision>44</cp:revision>
  <dcterms:created xsi:type="dcterms:W3CDTF">2023-02-09T10:19:33Z</dcterms:created>
  <dcterms:modified xsi:type="dcterms:W3CDTF">2024-08-26T09:17:33Z</dcterms:modified>
</cp:coreProperties>
</file>